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60" r:id="rId3"/>
    <p:sldId id="276" r:id="rId4"/>
    <p:sldId id="261" r:id="rId5"/>
    <p:sldId id="271" r:id="rId6"/>
    <p:sldId id="272" r:id="rId7"/>
    <p:sldId id="278" r:id="rId8"/>
    <p:sldId id="279" r:id="rId9"/>
    <p:sldId id="280" r:id="rId10"/>
    <p:sldId id="281" r:id="rId11"/>
    <p:sldId id="282" r:id="rId12"/>
    <p:sldId id="283" r:id="rId13"/>
    <p:sldId id="275" r:id="rId14"/>
    <p:sldId id="274" r:id="rId15"/>
    <p:sldId id="288" r:id="rId16"/>
    <p:sldId id="284" r:id="rId17"/>
    <p:sldId id="296" r:id="rId18"/>
    <p:sldId id="285" r:id="rId19"/>
    <p:sldId id="292" r:id="rId20"/>
    <p:sldId id="293" r:id="rId21"/>
    <p:sldId id="295" r:id="rId22"/>
    <p:sldId id="297" r:id="rId23"/>
    <p:sldId id="289" r:id="rId24"/>
    <p:sldId id="277" r:id="rId25"/>
    <p:sldId id="291" r:id="rId26"/>
    <p:sldId id="266" r:id="rId27"/>
    <p:sldId id="290" r:id="rId28"/>
    <p:sldId id="267" r:id="rId29"/>
    <p:sldId id="269"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CB"/>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1" autoAdjust="0"/>
    <p:restoredTop sz="94249" autoAdjust="0"/>
  </p:normalViewPr>
  <p:slideViewPr>
    <p:cSldViewPr snapToGrid="0">
      <p:cViewPr varScale="1">
        <p:scale>
          <a:sx n="72" d="100"/>
          <a:sy n="72" d="100"/>
        </p:scale>
        <p:origin x="6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B2EEC-4C66-4AC1-9372-86519D218B03}" type="datetimeFigureOut">
              <a:rPr lang="fr-FR" smtClean="0"/>
              <a:t>08/01/2024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94187-BF02-4237-B66D-698F9CED68B7}" type="slidenum">
              <a:rPr lang="fr-FR" smtClean="0"/>
              <a:t>‹N°›</a:t>
            </a:fld>
            <a:endParaRPr lang="fr-FR"/>
          </a:p>
        </p:txBody>
      </p:sp>
    </p:spTree>
    <p:extLst>
      <p:ext uri="{BB962C8B-B14F-4D97-AF65-F5344CB8AC3E}">
        <p14:creationId xmlns:p14="http://schemas.microsoft.com/office/powerpoint/2010/main" val="3642951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4791182-8D75-467A-990D-D7148A92F106}" type="slidenum">
              <a:rPr lang="fr-FR" smtClean="0"/>
              <a:t>5</a:t>
            </a:fld>
            <a:endParaRPr lang="fr-FR"/>
          </a:p>
        </p:txBody>
      </p:sp>
    </p:spTree>
    <p:extLst>
      <p:ext uri="{BB962C8B-B14F-4D97-AF65-F5344CB8AC3E}">
        <p14:creationId xmlns:p14="http://schemas.microsoft.com/office/powerpoint/2010/main" val="425477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4791182-8D75-467A-990D-D7148A92F106}" type="slidenum">
              <a:rPr lang="fr-FR" smtClean="0"/>
              <a:t>13</a:t>
            </a:fld>
            <a:endParaRPr lang="fr-FR"/>
          </a:p>
        </p:txBody>
      </p:sp>
    </p:spTree>
    <p:extLst>
      <p:ext uri="{BB962C8B-B14F-4D97-AF65-F5344CB8AC3E}">
        <p14:creationId xmlns:p14="http://schemas.microsoft.com/office/powerpoint/2010/main" val="3328754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4791182-8D75-467A-990D-D7148A92F106}" type="slidenum">
              <a:rPr lang="fr-FR" smtClean="0"/>
              <a:t>16</a:t>
            </a:fld>
            <a:endParaRPr lang="fr-FR"/>
          </a:p>
        </p:txBody>
      </p:sp>
    </p:spTree>
    <p:extLst>
      <p:ext uri="{BB962C8B-B14F-4D97-AF65-F5344CB8AC3E}">
        <p14:creationId xmlns:p14="http://schemas.microsoft.com/office/powerpoint/2010/main" val="2014458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4791182-8D75-467A-990D-D7148A92F106}" type="slidenum">
              <a:rPr lang="fr-FR" smtClean="0"/>
              <a:t>18</a:t>
            </a:fld>
            <a:endParaRPr lang="fr-FR"/>
          </a:p>
        </p:txBody>
      </p:sp>
    </p:spTree>
    <p:extLst>
      <p:ext uri="{BB962C8B-B14F-4D97-AF65-F5344CB8AC3E}">
        <p14:creationId xmlns:p14="http://schemas.microsoft.com/office/powerpoint/2010/main" val="10984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4791182-8D75-467A-990D-D7148A92F106}" type="slidenum">
              <a:rPr lang="fr-FR" smtClean="0"/>
              <a:t>20</a:t>
            </a:fld>
            <a:endParaRPr lang="fr-FR"/>
          </a:p>
        </p:txBody>
      </p:sp>
    </p:spTree>
    <p:extLst>
      <p:ext uri="{BB962C8B-B14F-4D97-AF65-F5344CB8AC3E}">
        <p14:creationId xmlns:p14="http://schemas.microsoft.com/office/powerpoint/2010/main" val="2510131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4791182-8D75-467A-990D-D7148A92F106}" type="slidenum">
              <a:rPr lang="fr-FR" smtClean="0"/>
              <a:t>24</a:t>
            </a:fld>
            <a:endParaRPr lang="fr-FR"/>
          </a:p>
        </p:txBody>
      </p:sp>
    </p:spTree>
    <p:extLst>
      <p:ext uri="{BB962C8B-B14F-4D97-AF65-F5344CB8AC3E}">
        <p14:creationId xmlns:p14="http://schemas.microsoft.com/office/powerpoint/2010/main" val="6405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4511F-3BCD-999C-F268-8F85FDA82A8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7CACD3D-30D5-53BF-79E3-43F3646F3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9A344FF-6EDA-7C94-2332-CC278300742F}"/>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116F7F67-218E-57CE-CCFF-7FB245B560B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7EA76E-6E16-A959-39BD-287C6609BA15}"/>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564558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34BFA-7A5C-5264-F6B1-647AFADFB42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728585E-37F1-0838-9811-44DF6A850F3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A48D0CD-D756-A318-D551-E52566EB50EF}"/>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DA943C04-3036-0F58-775C-A3F0183D9CB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ACDD6E-BB84-1D09-8CD5-9882119715CB}"/>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2840079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ADFB59E-6F01-BC30-D083-5D1FA1A1156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E3C1784-CC9C-BABC-6A8F-D86D039F277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21CED1-77C9-F9F2-EC2D-A2B1A3930A0F}"/>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A5E7F96D-C211-1D94-C17C-98FF8999BD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F7907D8-33EF-77B3-4708-5E9FD9085D39}"/>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1486553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583EB5-DBAE-4498-FC3D-5C9D8263164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C79DDBC-4502-3FB0-995A-FB8BACF7996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7D9BB69-B522-71EE-D23A-9B1929173F6C}"/>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4DF99248-62ED-967F-83F5-BF26E0BB0CC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C8115CB-1E0C-1FA1-A886-2E707006457B}"/>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55048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F80FDF-BDEE-E444-4DCB-8181CE48CCF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46B7734-B3BC-C241-DB9D-8FC4AF7BD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8C3BE9E-CC24-5685-2F5C-1751A0418359}"/>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E7994AA2-C0ED-D6FB-7FB6-D3B1CB333F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D75274B-19D1-3223-5694-19039413247D}"/>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151721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1A011-3B9A-73AF-C604-54F91C5B218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8416BD7-0A3A-7B18-7DDD-7139BA0890F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FC42C9C-0ADE-1B60-66EB-0B9CE2B5349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619DA80-FDB2-C2D1-135D-DBC9E9722D79}"/>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6" name="Espace réservé du pied de page 5">
            <a:extLst>
              <a:ext uri="{FF2B5EF4-FFF2-40B4-BE49-F238E27FC236}">
                <a16:creationId xmlns:a16="http://schemas.microsoft.com/office/drawing/2014/main" id="{B4310E96-042F-4B94-D4DF-65CB8AA14EF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AAFB0AC-06E0-97BC-10DF-2CF42FA9426C}"/>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131286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C39BDB-C523-6FF2-530E-86BD841BBEE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2DE198D-C8E1-70CA-CA9F-6CB18605EF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0C175C9-C38F-19CE-F9A0-F010596C08B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74B6BEB-3C96-4EA0-2250-17A25FF37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AEB14DC-E013-29E9-1463-91AB42477D7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73B5F03-0906-FBFF-4CAA-FD112B643B7D}"/>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8" name="Espace réservé du pied de page 7">
            <a:extLst>
              <a:ext uri="{FF2B5EF4-FFF2-40B4-BE49-F238E27FC236}">
                <a16:creationId xmlns:a16="http://schemas.microsoft.com/office/drawing/2014/main" id="{D062D885-4437-EF1C-EE15-0FEC021B027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AE1E683-03B4-DF1C-FABB-FE57C8E6CAFD}"/>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339472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BED4F0-08C1-DCFC-7C0B-BACD92A2D9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3538ADC-811D-6586-215D-FBFC74EBA420}"/>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4" name="Espace réservé du pied de page 3">
            <a:extLst>
              <a:ext uri="{FF2B5EF4-FFF2-40B4-BE49-F238E27FC236}">
                <a16:creationId xmlns:a16="http://schemas.microsoft.com/office/drawing/2014/main" id="{241FFD17-400C-7890-69C7-C20794857B6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B2AB919-80C3-B51E-F8B0-94F6E8711166}"/>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173308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591874-0569-EF3B-FEF1-465AB35F9BCD}"/>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3" name="Espace réservé du pied de page 2">
            <a:extLst>
              <a:ext uri="{FF2B5EF4-FFF2-40B4-BE49-F238E27FC236}">
                <a16:creationId xmlns:a16="http://schemas.microsoft.com/office/drawing/2014/main" id="{3170BC6A-CF58-2754-0482-B3AF9EF2420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2A44413-DD80-92B8-DAC0-3C0C196027D7}"/>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1994522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4B5C1-E49D-D8D2-24E3-A5D6EC88BA2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AE35F27-0A87-DE4A-FBE0-11F9F89ACF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84E2DC3-5AB1-C852-4DE6-14FC07CBF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2026B57-9C5F-4E81-F6AB-6B23F0300A3E}"/>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6" name="Espace réservé du pied de page 5">
            <a:extLst>
              <a:ext uri="{FF2B5EF4-FFF2-40B4-BE49-F238E27FC236}">
                <a16:creationId xmlns:a16="http://schemas.microsoft.com/office/drawing/2014/main" id="{228B8EAB-3C40-7CE6-D9BF-82FE610F489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0195880-663C-2B6D-8A47-2C18131B7E16}"/>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42553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C29ED-80D6-32B4-2511-DAFBB450AB4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B52D625-8AE2-DAD0-5AD1-57710796C3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9870233-1C73-FCCA-FE1D-88A82474F7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97D0A2C-5AF4-A928-7C79-AF2B3C91CE85}"/>
              </a:ext>
            </a:extLst>
          </p:cNvPr>
          <p:cNvSpPr>
            <a:spLocks noGrp="1"/>
          </p:cNvSpPr>
          <p:nvPr>
            <p:ph type="dt" sz="half" idx="10"/>
          </p:nvPr>
        </p:nvSpPr>
        <p:spPr/>
        <p:txBody>
          <a:bodyPr/>
          <a:lstStyle/>
          <a:p>
            <a:fld id="{2F4201EE-7A05-452D-9E8D-DF42A6602330}" type="datetimeFigureOut">
              <a:rPr lang="fr-FR" smtClean="0"/>
              <a:t>08/01/2024</a:t>
            </a:fld>
            <a:endParaRPr lang="fr-FR"/>
          </a:p>
        </p:txBody>
      </p:sp>
      <p:sp>
        <p:nvSpPr>
          <p:cNvPr id="6" name="Espace réservé du pied de page 5">
            <a:extLst>
              <a:ext uri="{FF2B5EF4-FFF2-40B4-BE49-F238E27FC236}">
                <a16:creationId xmlns:a16="http://schemas.microsoft.com/office/drawing/2014/main" id="{89519619-8CF0-E8AE-0947-1B60B589157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FF544DC-E03F-0B15-7444-1FEB2E0A7FC3}"/>
              </a:ext>
            </a:extLst>
          </p:cNvPr>
          <p:cNvSpPr>
            <a:spLocks noGrp="1"/>
          </p:cNvSpPr>
          <p:nvPr>
            <p:ph type="sldNum" sz="quarter" idx="12"/>
          </p:nvPr>
        </p:nvSpPr>
        <p:spPr/>
        <p:txBody>
          <a:bodyPr/>
          <a:lstStyle/>
          <a:p>
            <a:fld id="{462965FF-1DBE-4531-8AEE-B30CA09677C0}" type="slidenum">
              <a:rPr lang="fr-FR" smtClean="0"/>
              <a:t>‹N°›</a:t>
            </a:fld>
            <a:endParaRPr lang="fr-FR"/>
          </a:p>
        </p:txBody>
      </p:sp>
    </p:spTree>
    <p:extLst>
      <p:ext uri="{BB962C8B-B14F-4D97-AF65-F5344CB8AC3E}">
        <p14:creationId xmlns:p14="http://schemas.microsoft.com/office/powerpoint/2010/main" val="2797322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9CE10AE-1320-6D5F-82E0-FCE73E11F6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02243F0-6876-B4B8-0B13-26E1B452C0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7D5D67F-9819-F96C-3321-6C502F0FAF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201EE-7A05-452D-9E8D-DF42A6602330}"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7D59FE42-532E-3707-D453-FFCDEBFC0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1380080-AB78-233B-496A-30072CFEE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2965FF-1DBE-4531-8AEE-B30CA09677C0}" type="slidenum">
              <a:rPr lang="fr-FR" smtClean="0"/>
              <a:t>‹N°›</a:t>
            </a:fld>
            <a:endParaRPr lang="fr-FR"/>
          </a:p>
        </p:txBody>
      </p:sp>
    </p:spTree>
    <p:extLst>
      <p:ext uri="{BB962C8B-B14F-4D97-AF65-F5344CB8AC3E}">
        <p14:creationId xmlns:p14="http://schemas.microsoft.com/office/powerpoint/2010/main" val="1743697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tmp"/></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2.xml"/><Relationship Id="rId4" Type="http://schemas.openxmlformats.org/officeDocument/2006/relationships/image" Target="../media/image55.tmp"/></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tmp"/><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0 text mining examples">
            <a:extLst>
              <a:ext uri="{FF2B5EF4-FFF2-40B4-BE49-F238E27FC236}">
                <a16:creationId xmlns:a16="http://schemas.microsoft.com/office/drawing/2014/main" id="{D0BBD38C-308A-4445-A755-DBF5EECCE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475" y="3550569"/>
            <a:ext cx="2735303" cy="1826943"/>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1112447" y="-1545279"/>
            <a:ext cx="1173289"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7B2B05DB-AB3B-77A4-E9D7-FC772CA42CA6}"/>
              </a:ext>
            </a:extLst>
          </p:cNvPr>
          <p:cNvSpPr/>
          <p:nvPr/>
        </p:nvSpPr>
        <p:spPr>
          <a:xfrm rot="2149304">
            <a:off x="1512483" y="-2226560"/>
            <a:ext cx="4411584" cy="11512295"/>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5044367" y="4501329"/>
            <a:ext cx="2168424" cy="4433042"/>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81CB6BE8-0406-9C5F-738E-7D0D4B58C1E4}"/>
              </a:ext>
            </a:extLst>
          </p:cNvPr>
          <p:cNvGrpSpPr/>
          <p:nvPr/>
        </p:nvGrpSpPr>
        <p:grpSpPr>
          <a:xfrm>
            <a:off x="6662707" y="-1607326"/>
            <a:ext cx="5714773" cy="8739017"/>
            <a:chOff x="8148721" y="-2381148"/>
            <a:chExt cx="4979349" cy="7970394"/>
          </a:xfrm>
          <a:blipFill>
            <a:blip r:embed="rId3"/>
            <a:stretch>
              <a:fillRect/>
            </a:stretch>
          </a:blipFill>
        </p:grpSpPr>
        <p:sp>
          <p:nvSpPr>
            <p:cNvPr id="5" name="Rectangle : coins arrondis 4">
              <a:extLst>
                <a:ext uri="{FF2B5EF4-FFF2-40B4-BE49-F238E27FC236}">
                  <a16:creationId xmlns:a16="http://schemas.microsoft.com/office/drawing/2014/main" id="{71B92FAC-AA81-0499-2E6F-811EBE2203D0}"/>
                </a:ext>
              </a:extLst>
            </p:cNvPr>
            <p:cNvSpPr/>
            <p:nvPr/>
          </p:nvSpPr>
          <p:spPr>
            <a:xfrm rot="2149304">
              <a:off x="8936810" y="-1927681"/>
              <a:ext cx="1721977" cy="580880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50F5B1CA-3DC4-81D1-ADA0-FE568CD638F3}"/>
                </a:ext>
              </a:extLst>
            </p:cNvPr>
            <p:cNvSpPr/>
            <p:nvPr/>
          </p:nvSpPr>
          <p:spPr>
            <a:xfrm rot="2149304">
              <a:off x="11649992" y="-1404984"/>
              <a:ext cx="1478078" cy="410723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9DEC98D4-50A0-B5E8-933D-A8045A562B81}"/>
                </a:ext>
              </a:extLst>
            </p:cNvPr>
            <p:cNvSpPr/>
            <p:nvPr/>
          </p:nvSpPr>
          <p:spPr>
            <a:xfrm rot="2149304">
              <a:off x="9626312" y="2042093"/>
              <a:ext cx="1189258" cy="2633802"/>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 coins arrondis 8">
              <a:extLst>
                <a:ext uri="{FF2B5EF4-FFF2-40B4-BE49-F238E27FC236}">
                  <a16:creationId xmlns:a16="http://schemas.microsoft.com/office/drawing/2014/main" id="{0589E7E0-09BA-8C4D-CD9F-E36F14B9858B}"/>
                </a:ext>
              </a:extLst>
            </p:cNvPr>
            <p:cNvSpPr/>
            <p:nvPr/>
          </p:nvSpPr>
          <p:spPr>
            <a:xfrm rot="2149304">
              <a:off x="12231430" y="-53155"/>
              <a:ext cx="838785" cy="538558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26594DAA-9449-5EAB-B5D2-A4B819DD4FA3}"/>
                </a:ext>
              </a:extLst>
            </p:cNvPr>
            <p:cNvSpPr/>
            <p:nvPr/>
          </p:nvSpPr>
          <p:spPr>
            <a:xfrm rot="2149304">
              <a:off x="8148721" y="-2381148"/>
              <a:ext cx="838785" cy="518380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D4C401D-74B9-C4C2-CEDE-4B17C0DA5A67}"/>
                </a:ext>
              </a:extLst>
            </p:cNvPr>
            <p:cNvSpPr/>
            <p:nvPr/>
          </p:nvSpPr>
          <p:spPr>
            <a:xfrm rot="2149304">
              <a:off x="9943300" y="4499042"/>
              <a:ext cx="1189258" cy="109020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Rectangle : coins arrondis 1">
              <a:extLst>
                <a:ext uri="{FF2B5EF4-FFF2-40B4-BE49-F238E27FC236}">
                  <a16:creationId xmlns:a16="http://schemas.microsoft.com/office/drawing/2014/main" id="{5BC71A8A-93BA-31AE-4495-148F604B1402}"/>
                </a:ext>
              </a:extLst>
            </p:cNvPr>
            <p:cNvSpPr/>
            <p:nvPr/>
          </p:nvSpPr>
          <p:spPr>
            <a:xfrm rot="2149304">
              <a:off x="10653792" y="-921404"/>
              <a:ext cx="1189258" cy="345131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0" name="ZoneTexte 59">
            <a:extLst>
              <a:ext uri="{FF2B5EF4-FFF2-40B4-BE49-F238E27FC236}">
                <a16:creationId xmlns:a16="http://schemas.microsoft.com/office/drawing/2014/main" id="{D375D3D0-6CA6-92D6-61CB-86D90F92C711}"/>
              </a:ext>
            </a:extLst>
          </p:cNvPr>
          <p:cNvSpPr txBox="1"/>
          <p:nvPr/>
        </p:nvSpPr>
        <p:spPr>
          <a:xfrm>
            <a:off x="191663" y="1976729"/>
            <a:ext cx="5298766" cy="1754326"/>
          </a:xfrm>
          <a:prstGeom prst="rect">
            <a:avLst/>
          </a:prstGeom>
          <a:noFill/>
        </p:spPr>
        <p:txBody>
          <a:bodyPr wrap="square" rtlCol="0">
            <a:spAutoFit/>
          </a:bodyPr>
          <a:lstStyle/>
          <a:p>
            <a:pPr algn="ctr"/>
            <a:r>
              <a:rPr lang="en-US" sz="3600" b="1" dirty="0">
                <a:solidFill>
                  <a:schemeClr val="accent2">
                    <a:lumMod val="50000"/>
                  </a:schemeClr>
                </a:solidFill>
                <a:latin typeface="Algerian" panose="04020705040A02060702" pitchFamily="82" charset="0"/>
              </a:rPr>
              <a:t>Tex</a:t>
            </a:r>
            <a:r>
              <a:rPr lang="en-US" sz="3600" b="1" dirty="0">
                <a:latin typeface="Algerian" panose="04020705040A02060702" pitchFamily="82" charset="0"/>
              </a:rPr>
              <a:t>t mining : ESI Summarize application</a:t>
            </a:r>
            <a:endParaRPr lang="fr-FR" sz="3600" b="1" dirty="0">
              <a:solidFill>
                <a:schemeClr val="accent2">
                  <a:lumMod val="50000"/>
                </a:schemeClr>
              </a:solidFill>
              <a:latin typeface="Algerian" panose="04020705040A02060702" pitchFamily="82" charset="0"/>
            </a:endParaRPr>
          </a:p>
        </p:txBody>
      </p:sp>
      <p:pic>
        <p:nvPicPr>
          <p:cNvPr id="62" name="Graphique 61">
            <a:extLst>
              <a:ext uri="{FF2B5EF4-FFF2-40B4-BE49-F238E27FC236}">
                <a16:creationId xmlns:a16="http://schemas.microsoft.com/office/drawing/2014/main" id="{31AB0310-CA0C-5A62-1EBE-D06992ACB4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418" y="4347752"/>
            <a:ext cx="3069968" cy="2398295"/>
          </a:xfrm>
          <a:prstGeom prst="rect">
            <a:avLst/>
          </a:prstGeom>
        </p:spPr>
      </p:pic>
      <p:sp>
        <p:nvSpPr>
          <p:cNvPr id="63" name="ZoneTexte 62">
            <a:extLst>
              <a:ext uri="{FF2B5EF4-FFF2-40B4-BE49-F238E27FC236}">
                <a16:creationId xmlns:a16="http://schemas.microsoft.com/office/drawing/2014/main" id="{6C8C2810-87B4-9998-C27D-761A07222085}"/>
              </a:ext>
            </a:extLst>
          </p:cNvPr>
          <p:cNvSpPr txBox="1"/>
          <p:nvPr/>
        </p:nvSpPr>
        <p:spPr>
          <a:xfrm>
            <a:off x="3238445" y="4963524"/>
            <a:ext cx="2414387" cy="1754326"/>
          </a:xfrm>
          <a:prstGeom prst="rect">
            <a:avLst/>
          </a:prstGeom>
          <a:noFill/>
        </p:spPr>
        <p:txBody>
          <a:bodyPr wrap="square" rtlCol="0">
            <a:spAutoFit/>
          </a:bodyPr>
          <a:lstStyle/>
          <a:p>
            <a:r>
              <a:rPr lang="fr-FR" sz="2800" b="1" dirty="0">
                <a:solidFill>
                  <a:schemeClr val="accent1">
                    <a:lumMod val="50000"/>
                  </a:schemeClr>
                </a:solidFill>
                <a:latin typeface="Agency FB" panose="020B0503020202020204" pitchFamily="34" charset="0"/>
              </a:rPr>
              <a:t>Réalisé avec:</a:t>
            </a:r>
          </a:p>
          <a:p>
            <a:pPr marL="342900" indent="-342900">
              <a:buFont typeface="Arial" panose="020B0604020202020204" pitchFamily="34" charset="0"/>
              <a:buChar char="•"/>
            </a:pPr>
            <a:r>
              <a:rPr lang="fr-FR" sz="2000" b="1" dirty="0" err="1">
                <a:latin typeface="Agency FB" panose="020B0503020202020204" pitchFamily="34" charset="0"/>
              </a:rPr>
              <a:t>Maasri</a:t>
            </a:r>
            <a:r>
              <a:rPr lang="fr-FR" sz="2000" b="1" dirty="0">
                <a:latin typeface="Agency FB" panose="020B0503020202020204" pitchFamily="34" charset="0"/>
              </a:rPr>
              <a:t> Amine</a:t>
            </a:r>
          </a:p>
          <a:p>
            <a:pPr marL="342900" indent="-342900">
              <a:buFont typeface="Arial" panose="020B0604020202020204" pitchFamily="34" charset="0"/>
              <a:buChar char="•"/>
            </a:pPr>
            <a:r>
              <a:rPr lang="fr-FR" sz="2000" b="1" dirty="0" err="1">
                <a:latin typeface="Agency FB" panose="020B0503020202020204" pitchFamily="34" charset="0"/>
              </a:rPr>
              <a:t>Ouahib</a:t>
            </a:r>
            <a:r>
              <a:rPr lang="fr-FR" sz="2000" b="1" dirty="0">
                <a:latin typeface="Agency FB" panose="020B0503020202020204" pitchFamily="34" charset="0"/>
              </a:rPr>
              <a:t> Yass</a:t>
            </a:r>
            <a:r>
              <a:rPr lang="fr-FR" sz="2000" b="1" dirty="0">
                <a:solidFill>
                  <a:schemeClr val="accent2">
                    <a:lumMod val="50000"/>
                  </a:schemeClr>
                </a:solidFill>
                <a:latin typeface="Agency FB" panose="020B0503020202020204" pitchFamily="34" charset="0"/>
              </a:rPr>
              <a:t>ine</a:t>
            </a:r>
          </a:p>
          <a:p>
            <a:pPr marL="342900" indent="-342900">
              <a:buFont typeface="Arial" panose="020B0604020202020204" pitchFamily="34" charset="0"/>
              <a:buChar char="•"/>
            </a:pPr>
            <a:r>
              <a:rPr lang="fr-FR" sz="2000" b="1" dirty="0" err="1">
                <a:latin typeface="Agency FB" panose="020B0503020202020204" pitchFamily="34" charset="0"/>
              </a:rPr>
              <a:t>Elghazi</a:t>
            </a:r>
            <a:r>
              <a:rPr lang="fr-FR" sz="2000" b="1" dirty="0">
                <a:latin typeface="Agency FB" panose="020B0503020202020204" pitchFamily="34" charset="0"/>
              </a:rPr>
              <a:t> S</a:t>
            </a:r>
            <a:r>
              <a:rPr lang="fr-FR" sz="2000" b="1" dirty="0">
                <a:solidFill>
                  <a:schemeClr val="accent2">
                    <a:lumMod val="50000"/>
                  </a:schemeClr>
                </a:solidFill>
                <a:latin typeface="Agency FB" panose="020B0503020202020204" pitchFamily="34" charset="0"/>
              </a:rPr>
              <a:t>oufiane</a:t>
            </a:r>
          </a:p>
          <a:p>
            <a:pPr marL="342900" indent="-342900">
              <a:buFont typeface="Arial" panose="020B0604020202020204" pitchFamily="34" charset="0"/>
              <a:buChar char="•"/>
            </a:pPr>
            <a:r>
              <a:rPr lang="fr-FR" sz="2000" b="1" dirty="0" err="1">
                <a:latin typeface="Agency FB" panose="020B0503020202020204" pitchFamily="34" charset="0"/>
              </a:rPr>
              <a:t>Dahmo</a:t>
            </a:r>
            <a:r>
              <a:rPr lang="fr-FR" sz="2000" b="1" dirty="0" err="1">
                <a:solidFill>
                  <a:schemeClr val="accent2">
                    <a:lumMod val="50000"/>
                  </a:schemeClr>
                </a:solidFill>
                <a:latin typeface="Agency FB" panose="020B0503020202020204" pitchFamily="34" charset="0"/>
              </a:rPr>
              <a:t>u</a:t>
            </a:r>
            <a:r>
              <a:rPr lang="fr-FR" sz="2000" b="1" dirty="0">
                <a:solidFill>
                  <a:schemeClr val="accent2">
                    <a:lumMod val="50000"/>
                  </a:schemeClr>
                </a:solidFill>
                <a:latin typeface="Agency FB" panose="020B0503020202020204" pitchFamily="34" charset="0"/>
              </a:rPr>
              <a:t> Youssef</a:t>
            </a:r>
            <a:endParaRPr lang="fr-FR" b="1" dirty="0">
              <a:solidFill>
                <a:schemeClr val="accent2">
                  <a:lumMod val="50000"/>
                </a:schemeClr>
              </a:solidFill>
              <a:latin typeface="Agency FB" panose="020B0503020202020204" pitchFamily="34" charset="0"/>
            </a:endParaRPr>
          </a:p>
        </p:txBody>
      </p:sp>
      <p:sp>
        <p:nvSpPr>
          <p:cNvPr id="64" name="ZoneTexte 63">
            <a:extLst>
              <a:ext uri="{FF2B5EF4-FFF2-40B4-BE49-F238E27FC236}">
                <a16:creationId xmlns:a16="http://schemas.microsoft.com/office/drawing/2014/main" id="{44B868B3-73F5-980E-3AF6-D236CDECB903}"/>
              </a:ext>
            </a:extLst>
          </p:cNvPr>
          <p:cNvSpPr txBox="1"/>
          <p:nvPr/>
        </p:nvSpPr>
        <p:spPr>
          <a:xfrm>
            <a:off x="5666856" y="5445944"/>
            <a:ext cx="3012878" cy="1138773"/>
          </a:xfrm>
          <a:prstGeom prst="rect">
            <a:avLst/>
          </a:prstGeom>
          <a:noFill/>
        </p:spPr>
        <p:txBody>
          <a:bodyPr wrap="square" rtlCol="0">
            <a:spAutoFit/>
          </a:bodyPr>
          <a:lstStyle/>
          <a:p>
            <a:r>
              <a:rPr lang="fr-FR" sz="2800" b="1" dirty="0">
                <a:solidFill>
                  <a:schemeClr val="accent1">
                    <a:lumMod val="50000"/>
                  </a:schemeClr>
                </a:solidFill>
                <a:latin typeface="Agency FB" panose="020B0503020202020204" pitchFamily="34" charset="0"/>
              </a:rPr>
              <a:t>Encadré par:</a:t>
            </a:r>
          </a:p>
          <a:p>
            <a:pPr marL="342900" indent="-342900">
              <a:buFont typeface="Arial" panose="020B0604020202020204" pitchFamily="34" charset="0"/>
              <a:buChar char="•"/>
            </a:pPr>
            <a:r>
              <a:rPr lang="fr-FR" sz="2000" b="1" dirty="0">
                <a:latin typeface="Agency FB" panose="020B0503020202020204" pitchFamily="34" charset="0"/>
              </a:rPr>
              <a:t>Mme. Najima DAOUD</a:t>
            </a:r>
            <a:r>
              <a:rPr lang="fr-FR" sz="2000" b="1" dirty="0">
                <a:solidFill>
                  <a:schemeClr val="accent2">
                    <a:lumMod val="50000"/>
                  </a:schemeClr>
                </a:solidFill>
                <a:latin typeface="Agency FB" panose="020B0503020202020204" pitchFamily="34" charset="0"/>
              </a:rPr>
              <a:t>I</a:t>
            </a:r>
          </a:p>
          <a:p>
            <a:pPr marL="342900" indent="-342900">
              <a:buFont typeface="Arial" panose="020B0604020202020204" pitchFamily="34" charset="0"/>
              <a:buChar char="•"/>
            </a:pPr>
            <a:r>
              <a:rPr lang="fr-FR" sz="2000" b="1" dirty="0">
                <a:latin typeface="Agency FB" panose="020B0503020202020204" pitchFamily="34" charset="0"/>
              </a:rPr>
              <a:t>Mme. Ghizlane BOU</a:t>
            </a:r>
            <a:r>
              <a:rPr lang="fr-FR" sz="2000" b="1" dirty="0">
                <a:solidFill>
                  <a:schemeClr val="accent2">
                    <a:lumMod val="50000"/>
                  </a:schemeClr>
                </a:solidFill>
                <a:latin typeface="Agency FB" panose="020B0503020202020204" pitchFamily="34" charset="0"/>
              </a:rPr>
              <a:t>RAHOUAT</a:t>
            </a:r>
          </a:p>
        </p:txBody>
      </p:sp>
      <p:pic>
        <p:nvPicPr>
          <p:cNvPr id="2052" name="Picture 4" descr="Ecole des Sciences de l'Information (Rabat-Maroc) – Ecole d'excellence pour  les métiers de demain …">
            <a:extLst>
              <a:ext uri="{FF2B5EF4-FFF2-40B4-BE49-F238E27FC236}">
                <a16:creationId xmlns:a16="http://schemas.microsoft.com/office/drawing/2014/main" id="{1D419BE0-B2A2-3C6A-E00E-DC975F83E0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795" y="130133"/>
            <a:ext cx="3448050" cy="1314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8" name="Google Shape;92;p1">
            <a:extLst>
              <a:ext uri="{FF2B5EF4-FFF2-40B4-BE49-F238E27FC236}">
                <a16:creationId xmlns:a16="http://schemas.microsoft.com/office/drawing/2014/main" id="{2FA22BD9-F882-C121-584B-024407D70ED6}"/>
              </a:ext>
            </a:extLst>
          </p:cNvPr>
          <p:cNvSpPr txBox="1"/>
          <p:nvPr/>
        </p:nvSpPr>
        <p:spPr>
          <a:xfrm>
            <a:off x="10234863" y="6432562"/>
            <a:ext cx="2902486" cy="369291"/>
          </a:xfrm>
          <a:prstGeom prst="rect">
            <a:avLst/>
          </a:prstGeom>
          <a:noFill/>
          <a:ln>
            <a:noFill/>
          </a:ln>
        </p:spPr>
        <p:txBody>
          <a:bodyPr spcFirstLastPara="1" wrap="square" lIns="91425" tIns="45700" rIns="91425" bIns="45700" anchor="t" anchorCtr="0">
            <a:spAutoFit/>
          </a:bodyPr>
          <a:lstStyle/>
          <a:p>
            <a:pPr marL="0" marR="819150" lvl="0" indent="0" algn="ctr" rtl="0">
              <a:lnSpc>
                <a:spcPct val="100000"/>
              </a:lnSpc>
              <a:spcBef>
                <a:spcPts val="0"/>
              </a:spcBef>
              <a:spcAft>
                <a:spcPts val="0"/>
              </a:spcAft>
              <a:buClr>
                <a:srgbClr val="000000"/>
              </a:buClr>
              <a:buSzPts val="1800"/>
              <a:buFont typeface="Arial"/>
              <a:buNone/>
            </a:pPr>
            <a:r>
              <a:rPr lang="fr-FR" sz="1800" b="1" i="0" u="none" strike="noStrike" cap="none" dirty="0">
                <a:solidFill>
                  <a:srgbClr val="2F5496"/>
                </a:solidFill>
                <a:latin typeface="Calibri"/>
                <a:ea typeface="Calibri"/>
                <a:cs typeface="Calibri"/>
                <a:sym typeface="Calibri"/>
              </a:rPr>
              <a:t>Date: 30/12/2023</a:t>
            </a:r>
            <a:endParaRPr sz="1600" b="0" i="0" u="none" strike="noStrike" cap="none" dirty="0">
              <a:solidFill>
                <a:srgbClr val="2F5496"/>
              </a:solidFill>
              <a:latin typeface="Calibri"/>
              <a:ea typeface="Calibri"/>
              <a:cs typeface="Calibri"/>
              <a:sym typeface="Calibri"/>
            </a:endParaRPr>
          </a:p>
        </p:txBody>
      </p:sp>
    </p:spTree>
    <p:extLst>
      <p:ext uri="{BB962C8B-B14F-4D97-AF65-F5344CB8AC3E}">
        <p14:creationId xmlns:p14="http://schemas.microsoft.com/office/powerpoint/2010/main" val="324350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9A535C9F-A4C1-32E8-7E4B-7DB14F315315}"/>
              </a:ext>
            </a:extLst>
          </p:cNvPr>
          <p:cNvSpPr/>
          <p:nvPr/>
        </p:nvSpPr>
        <p:spPr>
          <a:xfrm rot="2149304">
            <a:off x="8686469" y="3363216"/>
            <a:ext cx="3827436" cy="3805518"/>
          </a:xfrm>
          <a:prstGeom prst="roundRect">
            <a:avLst>
              <a:gd name="adj" fmla="val 5000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C2C5EB0-CDC7-2F4E-8BA1-2F5525A43F9D}"/>
              </a:ext>
            </a:extLst>
          </p:cNvPr>
          <p:cNvSpPr/>
          <p:nvPr/>
        </p:nvSpPr>
        <p:spPr>
          <a:xfrm rot="5400000">
            <a:off x="10103001" y="-2340873"/>
            <a:ext cx="1428147"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rot="18405497">
            <a:off x="-860172" y="-7984"/>
            <a:ext cx="4828774" cy="523220"/>
          </a:xfrm>
          <a:prstGeom prst="rect">
            <a:avLst/>
          </a:prstGeom>
          <a:noFill/>
        </p:spPr>
        <p:txBody>
          <a:bodyPr wrap="square" rtlCol="0">
            <a:spAutoFit/>
          </a:bodyPr>
          <a:lstStyle/>
          <a:p>
            <a:pPr algn="just"/>
            <a:r>
              <a:rPr lang="fr-FR" sz="2800" b="1" dirty="0">
                <a:solidFill>
                  <a:schemeClr val="accent2">
                    <a:lumMod val="50000"/>
                  </a:schemeClr>
                </a:solidFill>
                <a:latin typeface="Algerian" panose="04020705040A02060702" pitchFamily="82" charset="0"/>
              </a:rPr>
              <a:t>Nettoyage:</a:t>
            </a: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2976617">
            <a:off x="-2376762" y="5899837"/>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F748212-6C5F-EF4A-B48D-9843D2F24CB1}"/>
              </a:ext>
            </a:extLst>
          </p:cNvPr>
          <p:cNvSpPr/>
          <p:nvPr/>
        </p:nvSpPr>
        <p:spPr>
          <a:xfrm rot="8313662">
            <a:off x="1424559" y="2462403"/>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2C8A79F-C2CB-2805-83B3-0CD8AB451BD9}"/>
              </a:ext>
            </a:extLst>
          </p:cNvPr>
          <p:cNvSpPr txBox="1"/>
          <p:nvPr/>
        </p:nvSpPr>
        <p:spPr>
          <a:xfrm rot="18271219">
            <a:off x="265083" y="382267"/>
            <a:ext cx="4828774" cy="523220"/>
          </a:xfrm>
          <a:prstGeom prst="rect">
            <a:avLst/>
          </a:prstGeom>
          <a:noFill/>
        </p:spPr>
        <p:txBody>
          <a:bodyPr wrap="square" rtlCol="0">
            <a:spAutoFit/>
          </a:bodyPr>
          <a:lstStyle/>
          <a:p>
            <a:pPr algn="just"/>
            <a:r>
              <a:rPr lang="fr-FR" sz="2800" b="1" dirty="0">
                <a:latin typeface="Algerian" panose="04020705040A02060702" pitchFamily="82" charset="0"/>
              </a:rPr>
              <a:t>Exploration:</a:t>
            </a:r>
          </a:p>
        </p:txBody>
      </p:sp>
      <p:pic>
        <p:nvPicPr>
          <p:cNvPr id="4" name="Image 3">
            <a:extLst>
              <a:ext uri="{FF2B5EF4-FFF2-40B4-BE49-F238E27FC236}">
                <a16:creationId xmlns:a16="http://schemas.microsoft.com/office/drawing/2014/main" id="{DBAB7CD6-3B01-6B92-9585-BE44FCD84A28}"/>
              </a:ext>
            </a:extLst>
          </p:cNvPr>
          <p:cNvPicPr>
            <a:picLocks noChangeAspect="1"/>
          </p:cNvPicPr>
          <p:nvPr/>
        </p:nvPicPr>
        <p:blipFill>
          <a:blip r:embed="rId2"/>
          <a:stretch>
            <a:fillRect/>
          </a:stretch>
        </p:blipFill>
        <p:spPr>
          <a:xfrm>
            <a:off x="4822507" y="121722"/>
            <a:ext cx="7251231" cy="3057952"/>
          </a:xfrm>
          <a:prstGeom prst="rect">
            <a:avLst/>
          </a:prstGeom>
          <a:ln w="28575">
            <a:solidFill>
              <a:schemeClr val="tx1"/>
            </a:solidFill>
          </a:ln>
        </p:spPr>
      </p:pic>
      <p:pic>
        <p:nvPicPr>
          <p:cNvPr id="7" name="Image 6">
            <a:extLst>
              <a:ext uri="{FF2B5EF4-FFF2-40B4-BE49-F238E27FC236}">
                <a16:creationId xmlns:a16="http://schemas.microsoft.com/office/drawing/2014/main" id="{55F5B5EA-021C-7AC4-9D76-B8D033FA0ED6}"/>
              </a:ext>
            </a:extLst>
          </p:cNvPr>
          <p:cNvPicPr>
            <a:picLocks noChangeAspect="1"/>
          </p:cNvPicPr>
          <p:nvPr/>
        </p:nvPicPr>
        <p:blipFill>
          <a:blip r:embed="rId3"/>
          <a:stretch>
            <a:fillRect/>
          </a:stretch>
        </p:blipFill>
        <p:spPr>
          <a:xfrm>
            <a:off x="163774" y="3290544"/>
            <a:ext cx="8019158" cy="3445734"/>
          </a:xfrm>
          <a:prstGeom prst="rect">
            <a:avLst/>
          </a:prstGeom>
          <a:ln w="28575">
            <a:solidFill>
              <a:schemeClr val="tx1"/>
            </a:solidFill>
          </a:ln>
        </p:spPr>
      </p:pic>
    </p:spTree>
    <p:extLst>
      <p:ext uri="{BB962C8B-B14F-4D97-AF65-F5344CB8AC3E}">
        <p14:creationId xmlns:p14="http://schemas.microsoft.com/office/powerpoint/2010/main" val="374554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9A535C9F-A4C1-32E8-7E4B-7DB14F315315}"/>
              </a:ext>
            </a:extLst>
          </p:cNvPr>
          <p:cNvSpPr/>
          <p:nvPr/>
        </p:nvSpPr>
        <p:spPr>
          <a:xfrm rot="2149304">
            <a:off x="-539428" y="-375929"/>
            <a:ext cx="3827436" cy="3805518"/>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C2C5EB0-CDC7-2F4E-8BA1-2F5525A43F9D}"/>
              </a:ext>
            </a:extLst>
          </p:cNvPr>
          <p:cNvSpPr/>
          <p:nvPr/>
        </p:nvSpPr>
        <p:spPr>
          <a:xfrm rot="5400000">
            <a:off x="10103001" y="-2340873"/>
            <a:ext cx="1428147"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rot="18405497">
            <a:off x="-860172" y="-7984"/>
            <a:ext cx="4828774" cy="523220"/>
          </a:xfrm>
          <a:prstGeom prst="rect">
            <a:avLst/>
          </a:prstGeom>
          <a:noFill/>
        </p:spPr>
        <p:txBody>
          <a:bodyPr wrap="square" rtlCol="0">
            <a:spAutoFit/>
          </a:bodyPr>
          <a:lstStyle/>
          <a:p>
            <a:pPr algn="just"/>
            <a:r>
              <a:rPr lang="fr-FR" sz="2800" b="1" dirty="0">
                <a:solidFill>
                  <a:schemeClr val="accent2">
                    <a:lumMod val="50000"/>
                  </a:schemeClr>
                </a:solidFill>
                <a:latin typeface="Algerian" panose="04020705040A02060702" pitchFamily="82" charset="0"/>
              </a:rPr>
              <a:t>Nettoyage:</a:t>
            </a: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2976617">
            <a:off x="-2376762" y="5899837"/>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F748212-6C5F-EF4A-B48D-9843D2F24CB1}"/>
              </a:ext>
            </a:extLst>
          </p:cNvPr>
          <p:cNvSpPr/>
          <p:nvPr/>
        </p:nvSpPr>
        <p:spPr>
          <a:xfrm rot="8313662">
            <a:off x="1424559" y="2462403"/>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2C8A79F-C2CB-2805-83B3-0CD8AB451BD9}"/>
              </a:ext>
            </a:extLst>
          </p:cNvPr>
          <p:cNvSpPr txBox="1"/>
          <p:nvPr/>
        </p:nvSpPr>
        <p:spPr>
          <a:xfrm rot="18271219">
            <a:off x="265083" y="382267"/>
            <a:ext cx="4828774" cy="523220"/>
          </a:xfrm>
          <a:prstGeom prst="rect">
            <a:avLst/>
          </a:prstGeom>
          <a:noFill/>
        </p:spPr>
        <p:txBody>
          <a:bodyPr wrap="square" rtlCol="0">
            <a:spAutoFit/>
          </a:bodyPr>
          <a:lstStyle/>
          <a:p>
            <a:pPr algn="just"/>
            <a:r>
              <a:rPr lang="fr-FR" sz="2800" b="1" dirty="0">
                <a:latin typeface="Algerian" panose="04020705040A02060702" pitchFamily="82" charset="0"/>
              </a:rPr>
              <a:t>nettoyage:</a:t>
            </a:r>
          </a:p>
        </p:txBody>
      </p:sp>
      <p:pic>
        <p:nvPicPr>
          <p:cNvPr id="5" name="Image 4">
            <a:extLst>
              <a:ext uri="{FF2B5EF4-FFF2-40B4-BE49-F238E27FC236}">
                <a16:creationId xmlns:a16="http://schemas.microsoft.com/office/drawing/2014/main" id="{44C32694-B087-9006-1A44-45C99EF9D411}"/>
              </a:ext>
            </a:extLst>
          </p:cNvPr>
          <p:cNvPicPr>
            <a:picLocks noChangeAspect="1"/>
          </p:cNvPicPr>
          <p:nvPr/>
        </p:nvPicPr>
        <p:blipFill>
          <a:blip r:embed="rId2"/>
          <a:stretch>
            <a:fillRect/>
          </a:stretch>
        </p:blipFill>
        <p:spPr>
          <a:xfrm>
            <a:off x="5131558" y="185269"/>
            <a:ext cx="6965476" cy="5105275"/>
          </a:xfrm>
          <a:prstGeom prst="rect">
            <a:avLst/>
          </a:prstGeom>
          <a:ln w="28575">
            <a:solidFill>
              <a:schemeClr val="tx1"/>
            </a:solidFill>
          </a:ln>
        </p:spPr>
      </p:pic>
      <p:pic>
        <p:nvPicPr>
          <p:cNvPr id="8" name="Image 7">
            <a:extLst>
              <a:ext uri="{FF2B5EF4-FFF2-40B4-BE49-F238E27FC236}">
                <a16:creationId xmlns:a16="http://schemas.microsoft.com/office/drawing/2014/main" id="{A4F84EE4-959B-93B6-75C8-E7F8C0CC426B}"/>
              </a:ext>
            </a:extLst>
          </p:cNvPr>
          <p:cNvPicPr>
            <a:picLocks noChangeAspect="1"/>
          </p:cNvPicPr>
          <p:nvPr/>
        </p:nvPicPr>
        <p:blipFill>
          <a:blip r:embed="rId3"/>
          <a:stretch>
            <a:fillRect/>
          </a:stretch>
        </p:blipFill>
        <p:spPr>
          <a:xfrm>
            <a:off x="94966" y="2781406"/>
            <a:ext cx="4839594" cy="3960588"/>
          </a:xfrm>
          <a:prstGeom prst="rect">
            <a:avLst/>
          </a:prstGeom>
          <a:ln w="28575">
            <a:solidFill>
              <a:schemeClr val="tx1"/>
            </a:solidFill>
          </a:ln>
        </p:spPr>
      </p:pic>
    </p:spTree>
    <p:extLst>
      <p:ext uri="{BB962C8B-B14F-4D97-AF65-F5344CB8AC3E}">
        <p14:creationId xmlns:p14="http://schemas.microsoft.com/office/powerpoint/2010/main" val="4215195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9A535C9F-A4C1-32E8-7E4B-7DB14F315315}"/>
              </a:ext>
            </a:extLst>
          </p:cNvPr>
          <p:cNvSpPr/>
          <p:nvPr/>
        </p:nvSpPr>
        <p:spPr>
          <a:xfrm rot="2149304">
            <a:off x="-584084" y="3992948"/>
            <a:ext cx="3827436" cy="3805518"/>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C2C5EB0-CDC7-2F4E-8BA1-2F5525A43F9D}"/>
              </a:ext>
            </a:extLst>
          </p:cNvPr>
          <p:cNvSpPr/>
          <p:nvPr/>
        </p:nvSpPr>
        <p:spPr>
          <a:xfrm rot="5400000">
            <a:off x="-138004" y="-1422847"/>
            <a:ext cx="2990820" cy="5417686"/>
          </a:xfrm>
          <a:prstGeom prst="roundRect">
            <a:avLst>
              <a:gd name="adj" fmla="val 50000"/>
            </a:avLst>
          </a:prstGeom>
          <a:solidFill>
            <a:schemeClr val="bg1">
              <a:lumMod val="8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8232670">
            <a:off x="10929740" y="-1667499"/>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8232670">
            <a:off x="11868409" y="-1683738"/>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rot="18405497">
            <a:off x="-860172" y="-7984"/>
            <a:ext cx="4828774" cy="523220"/>
          </a:xfrm>
          <a:prstGeom prst="rect">
            <a:avLst/>
          </a:prstGeom>
          <a:noFill/>
        </p:spPr>
        <p:txBody>
          <a:bodyPr wrap="square" rtlCol="0">
            <a:spAutoFit/>
          </a:bodyPr>
          <a:lstStyle/>
          <a:p>
            <a:pPr algn="just"/>
            <a:r>
              <a:rPr lang="fr-FR" sz="2800" b="1" dirty="0">
                <a:solidFill>
                  <a:schemeClr val="accent2">
                    <a:lumMod val="50000"/>
                  </a:schemeClr>
                </a:solidFill>
                <a:latin typeface="Algerian" panose="04020705040A02060702" pitchFamily="82" charset="0"/>
              </a:rPr>
              <a:t>Nettoyage:</a:t>
            </a: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19323691">
            <a:off x="9824336" y="5425038"/>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F748212-6C5F-EF4A-B48D-9843D2F24CB1}"/>
              </a:ext>
            </a:extLst>
          </p:cNvPr>
          <p:cNvSpPr/>
          <p:nvPr/>
        </p:nvSpPr>
        <p:spPr>
          <a:xfrm rot="8313662">
            <a:off x="1424559" y="2462403"/>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2C8A79F-C2CB-2805-83B3-0CD8AB451BD9}"/>
              </a:ext>
            </a:extLst>
          </p:cNvPr>
          <p:cNvSpPr txBox="1"/>
          <p:nvPr/>
        </p:nvSpPr>
        <p:spPr>
          <a:xfrm rot="18271219">
            <a:off x="68086" y="195620"/>
            <a:ext cx="4828774" cy="523220"/>
          </a:xfrm>
          <a:prstGeom prst="rect">
            <a:avLst/>
          </a:prstGeom>
          <a:noFill/>
        </p:spPr>
        <p:txBody>
          <a:bodyPr wrap="square" rtlCol="0">
            <a:spAutoFit/>
          </a:bodyPr>
          <a:lstStyle/>
          <a:p>
            <a:pPr algn="just"/>
            <a:r>
              <a:rPr lang="fr-FR" sz="2800" b="1" dirty="0">
                <a:latin typeface="Algerian" panose="04020705040A02060702" pitchFamily="82" charset="0"/>
              </a:rPr>
              <a:t>nettoyage:</a:t>
            </a:r>
          </a:p>
        </p:txBody>
      </p:sp>
      <p:pic>
        <p:nvPicPr>
          <p:cNvPr id="4" name="Image 3">
            <a:extLst>
              <a:ext uri="{FF2B5EF4-FFF2-40B4-BE49-F238E27FC236}">
                <a16:creationId xmlns:a16="http://schemas.microsoft.com/office/drawing/2014/main" id="{C5EBC395-B1CC-5A63-6821-71472F6AC774}"/>
              </a:ext>
            </a:extLst>
          </p:cNvPr>
          <p:cNvPicPr>
            <a:picLocks noChangeAspect="1"/>
          </p:cNvPicPr>
          <p:nvPr/>
        </p:nvPicPr>
        <p:blipFill>
          <a:blip r:embed="rId2"/>
          <a:stretch>
            <a:fillRect/>
          </a:stretch>
        </p:blipFill>
        <p:spPr>
          <a:xfrm>
            <a:off x="4580411" y="314702"/>
            <a:ext cx="4410691" cy="658350"/>
          </a:xfrm>
          <a:prstGeom prst="rect">
            <a:avLst/>
          </a:prstGeom>
          <a:ln w="28575">
            <a:solidFill>
              <a:schemeClr val="tx1"/>
            </a:solidFill>
          </a:ln>
        </p:spPr>
      </p:pic>
      <p:pic>
        <p:nvPicPr>
          <p:cNvPr id="7" name="Image 6">
            <a:extLst>
              <a:ext uri="{FF2B5EF4-FFF2-40B4-BE49-F238E27FC236}">
                <a16:creationId xmlns:a16="http://schemas.microsoft.com/office/drawing/2014/main" id="{0071F1F0-B455-91A6-9646-11D474981B9E}"/>
              </a:ext>
            </a:extLst>
          </p:cNvPr>
          <p:cNvPicPr>
            <a:picLocks noChangeAspect="1"/>
          </p:cNvPicPr>
          <p:nvPr/>
        </p:nvPicPr>
        <p:blipFill>
          <a:blip r:embed="rId3"/>
          <a:stretch>
            <a:fillRect/>
          </a:stretch>
        </p:blipFill>
        <p:spPr>
          <a:xfrm>
            <a:off x="4580411" y="1142759"/>
            <a:ext cx="4410691" cy="658349"/>
          </a:xfrm>
          <a:prstGeom prst="rect">
            <a:avLst/>
          </a:prstGeom>
          <a:ln w="28575">
            <a:solidFill>
              <a:schemeClr val="tx1"/>
            </a:solidFill>
          </a:ln>
        </p:spPr>
      </p:pic>
      <p:pic>
        <p:nvPicPr>
          <p:cNvPr id="11" name="Image 10">
            <a:extLst>
              <a:ext uri="{FF2B5EF4-FFF2-40B4-BE49-F238E27FC236}">
                <a16:creationId xmlns:a16="http://schemas.microsoft.com/office/drawing/2014/main" id="{7960BA38-5DBD-F7B9-073C-14123DC500B0}"/>
              </a:ext>
            </a:extLst>
          </p:cNvPr>
          <p:cNvPicPr>
            <a:picLocks noChangeAspect="1"/>
          </p:cNvPicPr>
          <p:nvPr/>
        </p:nvPicPr>
        <p:blipFill>
          <a:blip r:embed="rId4"/>
          <a:stretch>
            <a:fillRect/>
          </a:stretch>
        </p:blipFill>
        <p:spPr>
          <a:xfrm>
            <a:off x="4580410" y="1970815"/>
            <a:ext cx="4410691" cy="658349"/>
          </a:xfrm>
          <a:prstGeom prst="rect">
            <a:avLst/>
          </a:prstGeom>
          <a:ln w="28575">
            <a:solidFill>
              <a:schemeClr val="tx1"/>
            </a:solidFill>
          </a:ln>
        </p:spPr>
      </p:pic>
      <p:pic>
        <p:nvPicPr>
          <p:cNvPr id="16" name="Image 15">
            <a:extLst>
              <a:ext uri="{FF2B5EF4-FFF2-40B4-BE49-F238E27FC236}">
                <a16:creationId xmlns:a16="http://schemas.microsoft.com/office/drawing/2014/main" id="{F47A74AF-D9D1-A832-B514-4F6144DFE628}"/>
              </a:ext>
            </a:extLst>
          </p:cNvPr>
          <p:cNvPicPr>
            <a:picLocks noChangeAspect="1"/>
          </p:cNvPicPr>
          <p:nvPr/>
        </p:nvPicPr>
        <p:blipFill>
          <a:blip r:embed="rId5"/>
          <a:stretch>
            <a:fillRect/>
          </a:stretch>
        </p:blipFill>
        <p:spPr>
          <a:xfrm>
            <a:off x="2937118" y="2767500"/>
            <a:ext cx="7697274" cy="1047896"/>
          </a:xfrm>
          <a:prstGeom prst="rect">
            <a:avLst/>
          </a:prstGeom>
          <a:ln w="28575">
            <a:solidFill>
              <a:schemeClr val="tx1"/>
            </a:solidFill>
          </a:ln>
        </p:spPr>
      </p:pic>
      <p:pic>
        <p:nvPicPr>
          <p:cNvPr id="18" name="Image 17">
            <a:extLst>
              <a:ext uri="{FF2B5EF4-FFF2-40B4-BE49-F238E27FC236}">
                <a16:creationId xmlns:a16="http://schemas.microsoft.com/office/drawing/2014/main" id="{1759633A-76AE-0520-591A-6A24FD21962F}"/>
              </a:ext>
            </a:extLst>
          </p:cNvPr>
          <p:cNvPicPr>
            <a:picLocks noChangeAspect="1"/>
          </p:cNvPicPr>
          <p:nvPr/>
        </p:nvPicPr>
        <p:blipFill>
          <a:blip r:embed="rId6"/>
          <a:stretch>
            <a:fillRect/>
          </a:stretch>
        </p:blipFill>
        <p:spPr>
          <a:xfrm>
            <a:off x="4580410" y="3949967"/>
            <a:ext cx="4410691" cy="1047896"/>
          </a:xfrm>
          <a:prstGeom prst="rect">
            <a:avLst/>
          </a:prstGeom>
          <a:ln w="28575">
            <a:solidFill>
              <a:schemeClr val="tx1"/>
            </a:solidFill>
          </a:ln>
        </p:spPr>
      </p:pic>
    </p:spTree>
    <p:extLst>
      <p:ext uri="{BB962C8B-B14F-4D97-AF65-F5344CB8AC3E}">
        <p14:creationId xmlns:p14="http://schemas.microsoft.com/office/powerpoint/2010/main" val="2329163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5063500F-DAAC-4D99-D3F2-4C1F1EE00CA8}"/>
              </a:ext>
            </a:extLst>
          </p:cNvPr>
          <p:cNvGrpSpPr/>
          <p:nvPr/>
        </p:nvGrpSpPr>
        <p:grpSpPr>
          <a:xfrm>
            <a:off x="67375" y="-2016861"/>
            <a:ext cx="12005257" cy="11246415"/>
            <a:chOff x="67375" y="-2016861"/>
            <a:chExt cx="12005257" cy="11246415"/>
          </a:xfrm>
          <a:blipFill>
            <a:blip r:embed="rId3">
              <a:alphaModFix amt="75000"/>
            </a:blip>
            <a:stretch>
              <a:fillRect/>
            </a:stretch>
          </a:blipFill>
        </p:grpSpPr>
        <p:sp>
          <p:nvSpPr>
            <p:cNvPr id="4" name="Rectangle : coins arrondis 3">
              <a:extLst>
                <a:ext uri="{FF2B5EF4-FFF2-40B4-BE49-F238E27FC236}">
                  <a16:creationId xmlns:a16="http://schemas.microsoft.com/office/drawing/2014/main" id="{65D47322-99E1-AA84-3264-D63BDF2A7D5F}"/>
                </a:ext>
              </a:extLst>
            </p:cNvPr>
            <p:cNvSpPr/>
            <p:nvPr/>
          </p:nvSpPr>
          <p:spPr>
            <a:xfrm rot="18378680">
              <a:off x="571138" y="2059811"/>
              <a:ext cx="10533968"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34F8274B-5F08-EA82-E80D-0576E6716C11}"/>
                </a:ext>
              </a:extLst>
            </p:cNvPr>
            <p:cNvSpPr/>
            <p:nvPr/>
          </p:nvSpPr>
          <p:spPr>
            <a:xfrm rot="2149304">
              <a:off x="1657927" y="-993163"/>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6E30B5A2-98EB-062E-5C0F-7E125372893B}"/>
                </a:ext>
              </a:extLst>
            </p:cNvPr>
            <p:cNvSpPr/>
            <p:nvPr/>
          </p:nvSpPr>
          <p:spPr>
            <a:xfrm rot="2149304">
              <a:off x="2487628" y="-1612400"/>
              <a:ext cx="6471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081A0097-B88E-E13A-AA00-D6AD759C8807}"/>
                </a:ext>
              </a:extLst>
            </p:cNvPr>
            <p:cNvSpPr/>
            <p:nvPr/>
          </p:nvSpPr>
          <p:spPr>
            <a:xfrm rot="2149304">
              <a:off x="11583680" y="3915572"/>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344C28D-B8D8-D98F-8979-963D0008636E}"/>
                </a:ext>
              </a:extLst>
            </p:cNvPr>
            <p:cNvSpPr/>
            <p:nvPr/>
          </p:nvSpPr>
          <p:spPr>
            <a:xfrm rot="2149304">
              <a:off x="10473025" y="2646708"/>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B34B3BCB-68F0-F537-C6FD-70AB67897BE0}"/>
                </a:ext>
              </a:extLst>
            </p:cNvPr>
            <p:cNvSpPr/>
            <p:nvPr/>
          </p:nvSpPr>
          <p:spPr>
            <a:xfrm rot="2149304">
              <a:off x="8869651" y="-2016861"/>
              <a:ext cx="9049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21A8F10-80F4-66F0-3788-E0163FBF3735}"/>
                </a:ext>
              </a:extLst>
            </p:cNvPr>
            <p:cNvSpPr/>
            <p:nvPr/>
          </p:nvSpPr>
          <p:spPr>
            <a:xfrm rot="2149304">
              <a:off x="10086443" y="449918"/>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0" name="ZoneTexte 59">
            <a:extLst>
              <a:ext uri="{FF2B5EF4-FFF2-40B4-BE49-F238E27FC236}">
                <a16:creationId xmlns:a16="http://schemas.microsoft.com/office/drawing/2014/main" id="{D375D3D0-6CA6-92D6-61CB-86D90F92C711}"/>
              </a:ext>
            </a:extLst>
          </p:cNvPr>
          <p:cNvSpPr txBox="1"/>
          <p:nvPr/>
        </p:nvSpPr>
        <p:spPr>
          <a:xfrm>
            <a:off x="2477239" y="2453571"/>
            <a:ext cx="7542906" cy="1938992"/>
          </a:xfrm>
          <a:prstGeom prst="rect">
            <a:avLst/>
          </a:prstGeom>
          <a:noFill/>
        </p:spPr>
        <p:txBody>
          <a:bodyPr wrap="square" rtlCol="0">
            <a:spAutoFit/>
          </a:bodyPr>
          <a:lstStyle/>
          <a:p>
            <a:pPr algn="ctr"/>
            <a:r>
              <a:rPr lang="fr-FR" sz="6000" b="1" dirty="0">
                <a:solidFill>
                  <a:schemeClr val="accent2">
                    <a:lumMod val="50000"/>
                  </a:schemeClr>
                </a:solidFill>
                <a:latin typeface="Algerian" panose="04020705040A02060702" pitchFamily="82" charset="0"/>
              </a:rPr>
              <a:t>Co</a:t>
            </a:r>
            <a:r>
              <a:rPr lang="fr-FR" sz="6000" b="1" dirty="0">
                <a:latin typeface="Algerian" panose="04020705040A02060702" pitchFamily="82" charset="0"/>
              </a:rPr>
              <a:t>n</a:t>
            </a:r>
            <a:r>
              <a:rPr lang="fr-FR" sz="6000" b="1" dirty="0">
                <a:solidFill>
                  <a:schemeClr val="accent2">
                    <a:lumMod val="50000"/>
                  </a:schemeClr>
                </a:solidFill>
                <a:latin typeface="Algerian" panose="04020705040A02060702" pitchFamily="82" charset="0"/>
              </a:rPr>
              <a:t>struction des modèles</a:t>
            </a:r>
          </a:p>
        </p:txBody>
      </p:sp>
      <p:sp>
        <p:nvSpPr>
          <p:cNvPr id="14" name="Rectangle : coins arrondis 13">
            <a:extLst>
              <a:ext uri="{FF2B5EF4-FFF2-40B4-BE49-F238E27FC236}">
                <a16:creationId xmlns:a16="http://schemas.microsoft.com/office/drawing/2014/main" id="{9FEA524D-2069-AD0B-5001-CE17315EA03A}"/>
              </a:ext>
            </a:extLst>
          </p:cNvPr>
          <p:cNvSpPr/>
          <p:nvPr/>
        </p:nvSpPr>
        <p:spPr>
          <a:xfrm rot="2149304">
            <a:off x="13682757" y="-2043496"/>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7B047B18-00B9-3E98-A211-1117F4DD5AD1}"/>
              </a:ext>
            </a:extLst>
          </p:cNvPr>
          <p:cNvSpPr/>
          <p:nvPr/>
        </p:nvSpPr>
        <p:spPr>
          <a:xfrm rot="8313662">
            <a:off x="14101272" y="1600919"/>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38DA45B-3472-E8A7-A97F-2DB94D697BBF}"/>
              </a:ext>
            </a:extLst>
          </p:cNvPr>
          <p:cNvSpPr txBox="1"/>
          <p:nvPr/>
        </p:nvSpPr>
        <p:spPr>
          <a:xfrm>
            <a:off x="5482358" y="4208214"/>
            <a:ext cx="2313594" cy="646331"/>
          </a:xfrm>
          <a:prstGeom prst="rect">
            <a:avLst/>
          </a:prstGeom>
          <a:noFill/>
        </p:spPr>
        <p:txBody>
          <a:bodyPr wrap="square" rtlCol="0">
            <a:spAutoFit/>
          </a:bodyPr>
          <a:lstStyle/>
          <a:p>
            <a:pPr algn="just"/>
            <a:r>
              <a:rPr lang="fr-FR" sz="3600" b="1" dirty="0">
                <a:latin typeface="Algerian" panose="04020705040A02060702" pitchFamily="82" charset="0"/>
              </a:rPr>
              <a:t>LSTM:</a:t>
            </a:r>
          </a:p>
        </p:txBody>
      </p:sp>
    </p:spTree>
    <p:extLst>
      <p:ext uri="{BB962C8B-B14F-4D97-AF65-F5344CB8AC3E}">
        <p14:creationId xmlns:p14="http://schemas.microsoft.com/office/powerpoint/2010/main" val="191307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 coins arrondis 6">
            <a:extLst>
              <a:ext uri="{FF2B5EF4-FFF2-40B4-BE49-F238E27FC236}">
                <a16:creationId xmlns:a16="http://schemas.microsoft.com/office/drawing/2014/main" id="{4392A1BB-A443-33CB-4420-F5AF857D266F}"/>
              </a:ext>
            </a:extLst>
          </p:cNvPr>
          <p:cNvSpPr/>
          <p:nvPr/>
        </p:nvSpPr>
        <p:spPr>
          <a:xfrm rot="2976617">
            <a:off x="-389771" y="-895572"/>
            <a:ext cx="4026945" cy="4314717"/>
          </a:xfrm>
          <a:prstGeom prst="roundRect">
            <a:avLst>
              <a:gd name="adj" fmla="val 50000"/>
            </a:avLst>
          </a:prstGeom>
          <a:solidFill>
            <a:schemeClr val="accent4">
              <a:lumMod val="40000"/>
              <a:lumOff val="6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a:off x="193839" y="140313"/>
            <a:ext cx="4828774" cy="646331"/>
          </a:xfrm>
          <a:prstGeom prst="rect">
            <a:avLst/>
          </a:prstGeom>
          <a:noFill/>
        </p:spPr>
        <p:txBody>
          <a:bodyPr wrap="square" rtlCol="0">
            <a:spAutoFit/>
          </a:bodyPr>
          <a:lstStyle/>
          <a:p>
            <a:pPr algn="just"/>
            <a:r>
              <a:rPr lang="fr-FR" sz="3600" b="1" dirty="0">
                <a:solidFill>
                  <a:schemeClr val="accent2">
                    <a:lumMod val="50000"/>
                  </a:schemeClr>
                </a:solidFill>
                <a:latin typeface="Algerian" panose="04020705040A02060702" pitchFamily="82" charset="0"/>
              </a:rPr>
              <a:t>préparation:</a:t>
            </a: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2976617">
            <a:off x="-2376762" y="5899837"/>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3C6F691D-7757-B24B-3579-C0EFFFA937F5}"/>
              </a:ext>
            </a:extLst>
          </p:cNvPr>
          <p:cNvPicPr>
            <a:picLocks noChangeAspect="1"/>
          </p:cNvPicPr>
          <p:nvPr/>
        </p:nvPicPr>
        <p:blipFill>
          <a:blip r:embed="rId2"/>
          <a:stretch>
            <a:fillRect/>
          </a:stretch>
        </p:blipFill>
        <p:spPr>
          <a:xfrm>
            <a:off x="6991963" y="226324"/>
            <a:ext cx="5006198" cy="3258005"/>
          </a:xfrm>
          <a:prstGeom prst="rect">
            <a:avLst/>
          </a:prstGeom>
          <a:ln w="28575">
            <a:solidFill>
              <a:schemeClr val="tx1"/>
            </a:solidFill>
          </a:ln>
        </p:spPr>
      </p:pic>
      <p:pic>
        <p:nvPicPr>
          <p:cNvPr id="14" name="Image 13">
            <a:extLst>
              <a:ext uri="{FF2B5EF4-FFF2-40B4-BE49-F238E27FC236}">
                <a16:creationId xmlns:a16="http://schemas.microsoft.com/office/drawing/2014/main" id="{2C79785E-A1A3-F397-412E-1D3022D6BBDA}"/>
              </a:ext>
            </a:extLst>
          </p:cNvPr>
          <p:cNvPicPr>
            <a:picLocks noChangeAspect="1"/>
          </p:cNvPicPr>
          <p:nvPr/>
        </p:nvPicPr>
        <p:blipFill>
          <a:blip r:embed="rId3"/>
          <a:stretch>
            <a:fillRect/>
          </a:stretch>
        </p:blipFill>
        <p:spPr>
          <a:xfrm>
            <a:off x="8302616" y="3811710"/>
            <a:ext cx="3695545" cy="2621121"/>
          </a:xfrm>
          <a:prstGeom prst="rect">
            <a:avLst/>
          </a:prstGeom>
          <a:ln w="28575">
            <a:solidFill>
              <a:schemeClr val="tx1"/>
            </a:solidFill>
          </a:ln>
        </p:spPr>
      </p:pic>
      <p:pic>
        <p:nvPicPr>
          <p:cNvPr id="18" name="Image 17">
            <a:extLst>
              <a:ext uri="{FF2B5EF4-FFF2-40B4-BE49-F238E27FC236}">
                <a16:creationId xmlns:a16="http://schemas.microsoft.com/office/drawing/2014/main" id="{B713269E-EBF3-2C3A-4707-337C933A5750}"/>
              </a:ext>
            </a:extLst>
          </p:cNvPr>
          <p:cNvPicPr>
            <a:picLocks noChangeAspect="1"/>
          </p:cNvPicPr>
          <p:nvPr/>
        </p:nvPicPr>
        <p:blipFill>
          <a:blip r:embed="rId4"/>
          <a:stretch>
            <a:fillRect/>
          </a:stretch>
        </p:blipFill>
        <p:spPr>
          <a:xfrm>
            <a:off x="193517" y="2141931"/>
            <a:ext cx="6717846" cy="741819"/>
          </a:xfrm>
          <a:prstGeom prst="rect">
            <a:avLst/>
          </a:prstGeom>
          <a:ln w="28575">
            <a:solidFill>
              <a:schemeClr val="tx1"/>
            </a:solidFill>
          </a:ln>
        </p:spPr>
      </p:pic>
      <p:pic>
        <p:nvPicPr>
          <p:cNvPr id="16" name="Image 15">
            <a:extLst>
              <a:ext uri="{FF2B5EF4-FFF2-40B4-BE49-F238E27FC236}">
                <a16:creationId xmlns:a16="http://schemas.microsoft.com/office/drawing/2014/main" id="{D11113E2-1361-6092-A23C-3B5AE801310E}"/>
              </a:ext>
            </a:extLst>
          </p:cNvPr>
          <p:cNvPicPr>
            <a:picLocks noChangeAspect="1"/>
          </p:cNvPicPr>
          <p:nvPr/>
        </p:nvPicPr>
        <p:blipFill>
          <a:blip r:embed="rId5"/>
          <a:stretch>
            <a:fillRect/>
          </a:stretch>
        </p:blipFill>
        <p:spPr>
          <a:xfrm>
            <a:off x="193839" y="1147276"/>
            <a:ext cx="4458322" cy="741819"/>
          </a:xfrm>
          <a:prstGeom prst="rect">
            <a:avLst/>
          </a:prstGeom>
          <a:ln w="28575">
            <a:solidFill>
              <a:schemeClr val="tx1"/>
            </a:solidFill>
          </a:ln>
        </p:spPr>
      </p:pic>
      <p:pic>
        <p:nvPicPr>
          <p:cNvPr id="20" name="Image 19">
            <a:extLst>
              <a:ext uri="{FF2B5EF4-FFF2-40B4-BE49-F238E27FC236}">
                <a16:creationId xmlns:a16="http://schemas.microsoft.com/office/drawing/2014/main" id="{DE25440C-C4FA-11AE-8D76-6ADF34A49964}"/>
              </a:ext>
            </a:extLst>
          </p:cNvPr>
          <p:cNvPicPr>
            <a:picLocks noChangeAspect="1"/>
          </p:cNvPicPr>
          <p:nvPr/>
        </p:nvPicPr>
        <p:blipFill>
          <a:blip r:embed="rId6"/>
          <a:stretch>
            <a:fillRect/>
          </a:stretch>
        </p:blipFill>
        <p:spPr>
          <a:xfrm>
            <a:off x="341226" y="3457922"/>
            <a:ext cx="3965731" cy="707576"/>
          </a:xfrm>
          <a:prstGeom prst="rect">
            <a:avLst/>
          </a:prstGeom>
          <a:ln w="28575">
            <a:solidFill>
              <a:schemeClr val="tx1"/>
            </a:solidFill>
          </a:ln>
        </p:spPr>
      </p:pic>
      <p:pic>
        <p:nvPicPr>
          <p:cNvPr id="22" name="Image 21">
            <a:extLst>
              <a:ext uri="{FF2B5EF4-FFF2-40B4-BE49-F238E27FC236}">
                <a16:creationId xmlns:a16="http://schemas.microsoft.com/office/drawing/2014/main" id="{107349B2-2BDA-CC69-F16A-AFE4717617AE}"/>
              </a:ext>
            </a:extLst>
          </p:cNvPr>
          <p:cNvPicPr>
            <a:picLocks noChangeAspect="1"/>
          </p:cNvPicPr>
          <p:nvPr/>
        </p:nvPicPr>
        <p:blipFill>
          <a:blip r:embed="rId7"/>
          <a:stretch>
            <a:fillRect/>
          </a:stretch>
        </p:blipFill>
        <p:spPr>
          <a:xfrm>
            <a:off x="155064" y="4446126"/>
            <a:ext cx="7468642" cy="2172003"/>
          </a:xfrm>
          <a:prstGeom prst="rect">
            <a:avLst/>
          </a:prstGeom>
          <a:ln w="28575">
            <a:solidFill>
              <a:schemeClr val="tx1"/>
            </a:solidFill>
          </a:ln>
        </p:spPr>
      </p:pic>
    </p:spTree>
    <p:extLst>
      <p:ext uri="{BB962C8B-B14F-4D97-AF65-F5344CB8AC3E}">
        <p14:creationId xmlns:p14="http://schemas.microsoft.com/office/powerpoint/2010/main" val="100021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9A535C9F-A4C1-32E8-7E4B-7DB14F315315}"/>
              </a:ext>
            </a:extLst>
          </p:cNvPr>
          <p:cNvSpPr/>
          <p:nvPr/>
        </p:nvSpPr>
        <p:spPr>
          <a:xfrm rot="2149304">
            <a:off x="-584084" y="3992948"/>
            <a:ext cx="3827436" cy="3805518"/>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C2C5EB0-CDC7-2F4E-8BA1-2F5525A43F9D}"/>
              </a:ext>
            </a:extLst>
          </p:cNvPr>
          <p:cNvSpPr/>
          <p:nvPr/>
        </p:nvSpPr>
        <p:spPr>
          <a:xfrm rot="5400000">
            <a:off x="-138004" y="-1422847"/>
            <a:ext cx="2990820" cy="5417686"/>
          </a:xfrm>
          <a:prstGeom prst="roundRect">
            <a:avLst>
              <a:gd name="adj" fmla="val 50000"/>
            </a:avLst>
          </a:prstGeom>
          <a:solidFill>
            <a:schemeClr val="bg1">
              <a:lumMod val="8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8232670">
            <a:off x="10929740" y="-1667499"/>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8232670">
            <a:off x="11868409" y="-1683738"/>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rot="18405497">
            <a:off x="-655967" y="-1066500"/>
            <a:ext cx="4828774" cy="523220"/>
          </a:xfrm>
          <a:prstGeom prst="rect">
            <a:avLst/>
          </a:prstGeom>
          <a:noFill/>
        </p:spPr>
        <p:txBody>
          <a:bodyPr wrap="square" rtlCol="0">
            <a:spAutoFit/>
          </a:bodyPr>
          <a:lstStyle/>
          <a:p>
            <a:pPr algn="just"/>
            <a:r>
              <a:rPr lang="fr-FR" sz="2800" b="1" dirty="0">
                <a:solidFill>
                  <a:schemeClr val="accent1">
                    <a:lumMod val="50000"/>
                  </a:schemeClr>
                </a:solidFill>
                <a:latin typeface="Algerian" panose="04020705040A02060702" pitchFamily="82" charset="0"/>
              </a:rPr>
              <a:t>LSTM:</a:t>
            </a: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19323691">
            <a:off x="9824336" y="5425038"/>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F748212-6C5F-EF4A-B48D-9843D2F24CB1}"/>
              </a:ext>
            </a:extLst>
          </p:cNvPr>
          <p:cNvSpPr/>
          <p:nvPr/>
        </p:nvSpPr>
        <p:spPr>
          <a:xfrm rot="8313662">
            <a:off x="1424559" y="2462403"/>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1F5E75B3-4061-FA31-EA56-718107B6FAFB}"/>
              </a:ext>
            </a:extLst>
          </p:cNvPr>
          <p:cNvPicPr>
            <a:picLocks noChangeAspect="1"/>
          </p:cNvPicPr>
          <p:nvPr/>
        </p:nvPicPr>
        <p:blipFill>
          <a:blip r:embed="rId2"/>
          <a:stretch>
            <a:fillRect/>
          </a:stretch>
        </p:blipFill>
        <p:spPr>
          <a:xfrm>
            <a:off x="1530690" y="199631"/>
            <a:ext cx="4648849" cy="2645494"/>
          </a:xfrm>
          <a:prstGeom prst="rect">
            <a:avLst/>
          </a:prstGeom>
          <a:ln w="28575">
            <a:solidFill>
              <a:schemeClr val="tx1"/>
            </a:solidFill>
          </a:ln>
        </p:spPr>
      </p:pic>
      <p:pic>
        <p:nvPicPr>
          <p:cNvPr id="10" name="Image 9">
            <a:extLst>
              <a:ext uri="{FF2B5EF4-FFF2-40B4-BE49-F238E27FC236}">
                <a16:creationId xmlns:a16="http://schemas.microsoft.com/office/drawing/2014/main" id="{6D28C13F-298B-AB06-D366-862F3F21D214}"/>
              </a:ext>
            </a:extLst>
          </p:cNvPr>
          <p:cNvPicPr>
            <a:picLocks noChangeAspect="1"/>
          </p:cNvPicPr>
          <p:nvPr/>
        </p:nvPicPr>
        <p:blipFill>
          <a:blip r:embed="rId3"/>
          <a:stretch>
            <a:fillRect/>
          </a:stretch>
        </p:blipFill>
        <p:spPr>
          <a:xfrm>
            <a:off x="303146" y="3130608"/>
            <a:ext cx="4615654" cy="3515926"/>
          </a:xfrm>
          <a:prstGeom prst="rect">
            <a:avLst/>
          </a:prstGeom>
          <a:ln w="28575">
            <a:solidFill>
              <a:schemeClr val="tx1"/>
            </a:solidFill>
          </a:ln>
        </p:spPr>
      </p:pic>
      <p:pic>
        <p:nvPicPr>
          <p:cNvPr id="3074" name="Picture 2">
            <a:extLst>
              <a:ext uri="{FF2B5EF4-FFF2-40B4-BE49-F238E27FC236}">
                <a16:creationId xmlns:a16="http://schemas.microsoft.com/office/drawing/2014/main" id="{E6A11310-D1E2-5748-A0CA-67BFBFAF2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726" y="100027"/>
            <a:ext cx="5595932" cy="434807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3CD5F919-3AAE-D805-CE61-119F5D9E10AE}"/>
              </a:ext>
            </a:extLst>
          </p:cNvPr>
          <p:cNvPicPr>
            <a:picLocks noChangeAspect="1"/>
          </p:cNvPicPr>
          <p:nvPr/>
        </p:nvPicPr>
        <p:blipFill>
          <a:blip r:embed="rId5"/>
          <a:stretch>
            <a:fillRect/>
          </a:stretch>
        </p:blipFill>
        <p:spPr>
          <a:xfrm>
            <a:off x="5063319" y="4660041"/>
            <a:ext cx="6975340" cy="1998328"/>
          </a:xfrm>
          <a:prstGeom prst="rect">
            <a:avLst/>
          </a:prstGeom>
          <a:ln w="28575">
            <a:solidFill>
              <a:schemeClr val="tx1"/>
            </a:solidFill>
          </a:ln>
        </p:spPr>
      </p:pic>
    </p:spTree>
    <p:extLst>
      <p:ext uri="{BB962C8B-B14F-4D97-AF65-F5344CB8AC3E}">
        <p14:creationId xmlns:p14="http://schemas.microsoft.com/office/powerpoint/2010/main" val="3105538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5063500F-DAAC-4D99-D3F2-4C1F1EE00CA8}"/>
              </a:ext>
            </a:extLst>
          </p:cNvPr>
          <p:cNvGrpSpPr/>
          <p:nvPr/>
        </p:nvGrpSpPr>
        <p:grpSpPr>
          <a:xfrm>
            <a:off x="9241686" y="-774085"/>
            <a:ext cx="12005257" cy="11246415"/>
            <a:chOff x="67375" y="-2016861"/>
            <a:chExt cx="12005257" cy="11246415"/>
          </a:xfrm>
          <a:blipFill>
            <a:blip r:embed="rId3">
              <a:alphaModFix amt="75000"/>
            </a:blip>
            <a:stretch>
              <a:fillRect/>
            </a:stretch>
          </a:blipFill>
        </p:grpSpPr>
        <p:sp>
          <p:nvSpPr>
            <p:cNvPr id="4" name="Rectangle : coins arrondis 3">
              <a:extLst>
                <a:ext uri="{FF2B5EF4-FFF2-40B4-BE49-F238E27FC236}">
                  <a16:creationId xmlns:a16="http://schemas.microsoft.com/office/drawing/2014/main" id="{65D47322-99E1-AA84-3264-D63BDF2A7D5F}"/>
                </a:ext>
              </a:extLst>
            </p:cNvPr>
            <p:cNvSpPr/>
            <p:nvPr/>
          </p:nvSpPr>
          <p:spPr>
            <a:xfrm rot="18378680">
              <a:off x="571138" y="2059811"/>
              <a:ext cx="10533968"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34F8274B-5F08-EA82-E80D-0576E6716C11}"/>
                </a:ext>
              </a:extLst>
            </p:cNvPr>
            <p:cNvSpPr/>
            <p:nvPr/>
          </p:nvSpPr>
          <p:spPr>
            <a:xfrm rot="2149304">
              <a:off x="1657927" y="-993163"/>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6E30B5A2-98EB-062E-5C0F-7E125372893B}"/>
                </a:ext>
              </a:extLst>
            </p:cNvPr>
            <p:cNvSpPr/>
            <p:nvPr/>
          </p:nvSpPr>
          <p:spPr>
            <a:xfrm rot="2149304">
              <a:off x="2487628" y="-1612400"/>
              <a:ext cx="6471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081A0097-B88E-E13A-AA00-D6AD759C8807}"/>
                </a:ext>
              </a:extLst>
            </p:cNvPr>
            <p:cNvSpPr/>
            <p:nvPr/>
          </p:nvSpPr>
          <p:spPr>
            <a:xfrm rot="2149304">
              <a:off x="11583680" y="3915572"/>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344C28D-B8D8-D98F-8979-963D0008636E}"/>
                </a:ext>
              </a:extLst>
            </p:cNvPr>
            <p:cNvSpPr/>
            <p:nvPr/>
          </p:nvSpPr>
          <p:spPr>
            <a:xfrm rot="2149304">
              <a:off x="10473025" y="2646708"/>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B34B3BCB-68F0-F537-C6FD-70AB67897BE0}"/>
                </a:ext>
              </a:extLst>
            </p:cNvPr>
            <p:cNvSpPr/>
            <p:nvPr/>
          </p:nvSpPr>
          <p:spPr>
            <a:xfrm rot="2149304">
              <a:off x="8869651" y="-2016861"/>
              <a:ext cx="9049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21A8F10-80F4-66F0-3788-E0163FBF3735}"/>
                </a:ext>
              </a:extLst>
            </p:cNvPr>
            <p:cNvSpPr/>
            <p:nvPr/>
          </p:nvSpPr>
          <p:spPr>
            <a:xfrm rot="2149304">
              <a:off x="10086443" y="449918"/>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0" name="ZoneTexte 59">
            <a:extLst>
              <a:ext uri="{FF2B5EF4-FFF2-40B4-BE49-F238E27FC236}">
                <a16:creationId xmlns:a16="http://schemas.microsoft.com/office/drawing/2014/main" id="{D375D3D0-6CA6-92D6-61CB-86D90F92C711}"/>
              </a:ext>
            </a:extLst>
          </p:cNvPr>
          <p:cNvSpPr txBox="1"/>
          <p:nvPr/>
        </p:nvSpPr>
        <p:spPr>
          <a:xfrm>
            <a:off x="2477239" y="2453571"/>
            <a:ext cx="7542906" cy="1938992"/>
          </a:xfrm>
          <a:prstGeom prst="rect">
            <a:avLst/>
          </a:prstGeom>
          <a:noFill/>
        </p:spPr>
        <p:txBody>
          <a:bodyPr wrap="square" rtlCol="0">
            <a:spAutoFit/>
          </a:bodyPr>
          <a:lstStyle/>
          <a:p>
            <a:pPr algn="ctr"/>
            <a:r>
              <a:rPr lang="fr-FR" sz="6000" b="1" dirty="0">
                <a:solidFill>
                  <a:schemeClr val="accent2">
                    <a:lumMod val="50000"/>
                  </a:schemeClr>
                </a:solidFill>
                <a:latin typeface="Algerian" panose="04020705040A02060702" pitchFamily="82" charset="0"/>
              </a:rPr>
              <a:t>Co</a:t>
            </a:r>
            <a:r>
              <a:rPr lang="fr-FR" sz="6000" b="1" dirty="0">
                <a:latin typeface="Algerian" panose="04020705040A02060702" pitchFamily="82" charset="0"/>
              </a:rPr>
              <a:t>n</a:t>
            </a:r>
            <a:r>
              <a:rPr lang="fr-FR" sz="6000" b="1" dirty="0">
                <a:solidFill>
                  <a:schemeClr val="accent2">
                    <a:lumMod val="50000"/>
                  </a:schemeClr>
                </a:solidFill>
                <a:latin typeface="Algerian" panose="04020705040A02060702" pitchFamily="82" charset="0"/>
              </a:rPr>
              <a:t>struction des modèles</a:t>
            </a:r>
          </a:p>
        </p:txBody>
      </p:sp>
      <p:sp>
        <p:nvSpPr>
          <p:cNvPr id="14" name="Rectangle : coins arrondis 13">
            <a:extLst>
              <a:ext uri="{FF2B5EF4-FFF2-40B4-BE49-F238E27FC236}">
                <a16:creationId xmlns:a16="http://schemas.microsoft.com/office/drawing/2014/main" id="{9FEA524D-2069-AD0B-5001-CE17315EA03A}"/>
              </a:ext>
            </a:extLst>
          </p:cNvPr>
          <p:cNvSpPr/>
          <p:nvPr/>
        </p:nvSpPr>
        <p:spPr>
          <a:xfrm rot="2149304">
            <a:off x="13682757" y="-2043496"/>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7B047B18-00B9-3E98-A211-1117F4DD5AD1}"/>
              </a:ext>
            </a:extLst>
          </p:cNvPr>
          <p:cNvSpPr/>
          <p:nvPr/>
        </p:nvSpPr>
        <p:spPr>
          <a:xfrm rot="8313662">
            <a:off x="14101272" y="1600919"/>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38DA45B-3472-E8A7-A97F-2DB94D697BBF}"/>
              </a:ext>
            </a:extLst>
          </p:cNvPr>
          <p:cNvSpPr txBox="1"/>
          <p:nvPr/>
        </p:nvSpPr>
        <p:spPr>
          <a:xfrm>
            <a:off x="5125667" y="4338028"/>
            <a:ext cx="2313594" cy="646331"/>
          </a:xfrm>
          <a:prstGeom prst="rect">
            <a:avLst/>
          </a:prstGeom>
          <a:noFill/>
        </p:spPr>
        <p:txBody>
          <a:bodyPr wrap="square" rtlCol="0">
            <a:spAutoFit/>
          </a:bodyPr>
          <a:lstStyle/>
          <a:p>
            <a:pPr algn="just"/>
            <a:r>
              <a:rPr lang="fr-FR" sz="3600" b="1" dirty="0">
                <a:latin typeface="Algerian" panose="04020705040A02060702" pitchFamily="82" charset="0"/>
              </a:rPr>
              <a:t>Pegasus:</a:t>
            </a:r>
          </a:p>
        </p:txBody>
      </p:sp>
    </p:spTree>
    <p:extLst>
      <p:ext uri="{BB962C8B-B14F-4D97-AF65-F5344CB8AC3E}">
        <p14:creationId xmlns:p14="http://schemas.microsoft.com/office/powerpoint/2010/main" val="971766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ZoneTexte 59">
            <a:extLst>
              <a:ext uri="{FF2B5EF4-FFF2-40B4-BE49-F238E27FC236}">
                <a16:creationId xmlns:a16="http://schemas.microsoft.com/office/drawing/2014/main" id="{D375D3D0-6CA6-92D6-61CB-86D90F92C711}"/>
              </a:ext>
            </a:extLst>
          </p:cNvPr>
          <p:cNvSpPr txBox="1"/>
          <p:nvPr/>
        </p:nvSpPr>
        <p:spPr>
          <a:xfrm>
            <a:off x="3681612" y="930675"/>
            <a:ext cx="4828774" cy="523220"/>
          </a:xfrm>
          <a:prstGeom prst="rect">
            <a:avLst/>
          </a:prstGeom>
          <a:noFill/>
        </p:spPr>
        <p:txBody>
          <a:bodyPr wrap="square" rtlCol="0">
            <a:spAutoFit/>
          </a:bodyPr>
          <a:lstStyle/>
          <a:p>
            <a:pPr algn="ctr"/>
            <a:r>
              <a:rPr lang="fr-FR" sz="2800" b="1" dirty="0" err="1">
                <a:solidFill>
                  <a:schemeClr val="accent1">
                    <a:lumMod val="50000"/>
                  </a:schemeClr>
                </a:solidFill>
                <a:latin typeface="Algerian" panose="04020705040A02060702" pitchFamily="82" charset="0"/>
              </a:rPr>
              <a:t>pegasus</a:t>
            </a:r>
            <a:r>
              <a:rPr lang="fr-FR" sz="2800" b="1" dirty="0">
                <a:solidFill>
                  <a:schemeClr val="accent1">
                    <a:lumMod val="50000"/>
                  </a:schemeClr>
                </a:solidFill>
                <a:latin typeface="Algerian" panose="04020705040A02060702" pitchFamily="82" charset="0"/>
              </a:rPr>
              <a:t>:</a:t>
            </a:r>
          </a:p>
        </p:txBody>
      </p:sp>
      <p:pic>
        <p:nvPicPr>
          <p:cNvPr id="7" name="Image 6">
            <a:extLst>
              <a:ext uri="{FF2B5EF4-FFF2-40B4-BE49-F238E27FC236}">
                <a16:creationId xmlns:a16="http://schemas.microsoft.com/office/drawing/2014/main" id="{50BA243E-AF40-1093-88BE-D364C997447D}"/>
              </a:ext>
            </a:extLst>
          </p:cNvPr>
          <p:cNvPicPr>
            <a:picLocks noChangeAspect="1"/>
          </p:cNvPicPr>
          <p:nvPr/>
        </p:nvPicPr>
        <p:blipFill>
          <a:blip r:embed="rId2"/>
          <a:stretch>
            <a:fillRect/>
          </a:stretch>
        </p:blipFill>
        <p:spPr>
          <a:xfrm>
            <a:off x="6612097" y="3716696"/>
            <a:ext cx="4768304" cy="537604"/>
          </a:xfrm>
          <a:prstGeom prst="rect">
            <a:avLst/>
          </a:prstGeom>
          <a:ln w="28575">
            <a:solidFill>
              <a:schemeClr val="tx1"/>
            </a:solidFill>
          </a:ln>
        </p:spPr>
      </p:pic>
      <p:pic>
        <p:nvPicPr>
          <p:cNvPr id="9" name="Image 8">
            <a:extLst>
              <a:ext uri="{FF2B5EF4-FFF2-40B4-BE49-F238E27FC236}">
                <a16:creationId xmlns:a16="http://schemas.microsoft.com/office/drawing/2014/main" id="{614D92C4-3F99-FE87-BD8C-356BF6267580}"/>
              </a:ext>
            </a:extLst>
          </p:cNvPr>
          <p:cNvPicPr>
            <a:picLocks noChangeAspect="1"/>
          </p:cNvPicPr>
          <p:nvPr/>
        </p:nvPicPr>
        <p:blipFill>
          <a:blip r:embed="rId3"/>
          <a:stretch>
            <a:fillRect/>
          </a:stretch>
        </p:blipFill>
        <p:spPr>
          <a:xfrm>
            <a:off x="6612098" y="4397695"/>
            <a:ext cx="4768304" cy="537604"/>
          </a:xfrm>
          <a:prstGeom prst="rect">
            <a:avLst/>
          </a:prstGeom>
          <a:ln w="28575">
            <a:solidFill>
              <a:schemeClr val="tx1"/>
            </a:solidFill>
          </a:ln>
        </p:spPr>
      </p:pic>
      <p:sp>
        <p:nvSpPr>
          <p:cNvPr id="5" name="TextBox 4">
            <a:extLst>
              <a:ext uri="{FF2B5EF4-FFF2-40B4-BE49-F238E27FC236}">
                <a16:creationId xmlns:a16="http://schemas.microsoft.com/office/drawing/2014/main" id="{6FB131A3-0AD0-0024-E6CB-47A62AD8113F}"/>
              </a:ext>
            </a:extLst>
          </p:cNvPr>
          <p:cNvSpPr txBox="1"/>
          <p:nvPr/>
        </p:nvSpPr>
        <p:spPr>
          <a:xfrm>
            <a:off x="872300" y="1453895"/>
            <a:ext cx="10447399" cy="1200329"/>
          </a:xfrm>
          <a:prstGeom prst="rect">
            <a:avLst/>
          </a:prstGeom>
          <a:noFill/>
        </p:spPr>
        <p:txBody>
          <a:bodyPr wrap="square">
            <a:spAutoFit/>
          </a:bodyPr>
          <a:lstStyle/>
          <a:p>
            <a:pPr algn="ctr"/>
            <a:r>
              <a:rPr lang="fr-FR" sz="2400" b="1" i="0" dirty="0">
                <a:solidFill>
                  <a:srgbClr val="374151"/>
                </a:solidFill>
                <a:effectLst/>
                <a:latin typeface="Söhne"/>
              </a:rPr>
              <a:t>C'est un modèle de résumé automatique de texte abstrait de pointe développé par des chercheurs de Google </a:t>
            </a:r>
            <a:r>
              <a:rPr lang="fr-FR" sz="2400" b="1" dirty="0">
                <a:solidFill>
                  <a:srgbClr val="374151"/>
                </a:solidFill>
                <a:latin typeface="Söhne"/>
              </a:rPr>
              <a:t>qui se base également sur une architecture d'encodeur-décodeur.</a:t>
            </a:r>
            <a:endParaRPr lang="en-US" sz="2400" b="1" dirty="0">
              <a:solidFill>
                <a:srgbClr val="374151"/>
              </a:solidFill>
              <a:latin typeface="Söhne"/>
            </a:endParaRPr>
          </a:p>
        </p:txBody>
      </p:sp>
      <p:pic>
        <p:nvPicPr>
          <p:cNvPr id="8" name="Picture 7" descr="A screenshot of a computer&#10;&#10;Description automatically generated">
            <a:extLst>
              <a:ext uri="{FF2B5EF4-FFF2-40B4-BE49-F238E27FC236}">
                <a16:creationId xmlns:a16="http://schemas.microsoft.com/office/drawing/2014/main" id="{B10BC0C5-7574-FD41-92F6-E53E3F0BE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855" y="2833823"/>
            <a:ext cx="5701528" cy="3334588"/>
          </a:xfrm>
          <a:prstGeom prst="rect">
            <a:avLst/>
          </a:prstGeom>
        </p:spPr>
      </p:pic>
    </p:spTree>
    <p:extLst>
      <p:ext uri="{BB962C8B-B14F-4D97-AF65-F5344CB8AC3E}">
        <p14:creationId xmlns:p14="http://schemas.microsoft.com/office/powerpoint/2010/main" val="201833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5063500F-DAAC-4D99-D3F2-4C1F1EE00CA8}"/>
              </a:ext>
            </a:extLst>
          </p:cNvPr>
          <p:cNvGrpSpPr/>
          <p:nvPr/>
        </p:nvGrpSpPr>
        <p:grpSpPr>
          <a:xfrm>
            <a:off x="7658239" y="-1046888"/>
            <a:ext cx="12005257" cy="11246415"/>
            <a:chOff x="67375" y="-2016861"/>
            <a:chExt cx="12005257" cy="11246415"/>
          </a:xfrm>
          <a:blipFill>
            <a:blip r:embed="rId3">
              <a:alphaModFix amt="75000"/>
            </a:blip>
            <a:stretch>
              <a:fillRect/>
            </a:stretch>
          </a:blipFill>
        </p:grpSpPr>
        <p:sp>
          <p:nvSpPr>
            <p:cNvPr id="4" name="Rectangle : coins arrondis 3">
              <a:extLst>
                <a:ext uri="{FF2B5EF4-FFF2-40B4-BE49-F238E27FC236}">
                  <a16:creationId xmlns:a16="http://schemas.microsoft.com/office/drawing/2014/main" id="{65D47322-99E1-AA84-3264-D63BDF2A7D5F}"/>
                </a:ext>
              </a:extLst>
            </p:cNvPr>
            <p:cNvSpPr/>
            <p:nvPr/>
          </p:nvSpPr>
          <p:spPr>
            <a:xfrm rot="18378680">
              <a:off x="571138" y="2059811"/>
              <a:ext cx="10533968"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34F8274B-5F08-EA82-E80D-0576E6716C11}"/>
                </a:ext>
              </a:extLst>
            </p:cNvPr>
            <p:cNvSpPr/>
            <p:nvPr/>
          </p:nvSpPr>
          <p:spPr>
            <a:xfrm rot="2149304">
              <a:off x="1657927" y="-993163"/>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6E30B5A2-98EB-062E-5C0F-7E125372893B}"/>
                </a:ext>
              </a:extLst>
            </p:cNvPr>
            <p:cNvSpPr/>
            <p:nvPr/>
          </p:nvSpPr>
          <p:spPr>
            <a:xfrm rot="2149304">
              <a:off x="2487628" y="-1612400"/>
              <a:ext cx="6471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081A0097-B88E-E13A-AA00-D6AD759C8807}"/>
                </a:ext>
              </a:extLst>
            </p:cNvPr>
            <p:cNvSpPr/>
            <p:nvPr/>
          </p:nvSpPr>
          <p:spPr>
            <a:xfrm rot="2149304">
              <a:off x="11583680" y="3915572"/>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344C28D-B8D8-D98F-8979-963D0008636E}"/>
                </a:ext>
              </a:extLst>
            </p:cNvPr>
            <p:cNvSpPr/>
            <p:nvPr/>
          </p:nvSpPr>
          <p:spPr>
            <a:xfrm rot="2149304">
              <a:off x="10473025" y="2646708"/>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B34B3BCB-68F0-F537-C6FD-70AB67897BE0}"/>
                </a:ext>
              </a:extLst>
            </p:cNvPr>
            <p:cNvSpPr/>
            <p:nvPr/>
          </p:nvSpPr>
          <p:spPr>
            <a:xfrm rot="2149304">
              <a:off x="8869651" y="-2016861"/>
              <a:ext cx="9049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21A8F10-80F4-66F0-3788-E0163FBF3735}"/>
                </a:ext>
              </a:extLst>
            </p:cNvPr>
            <p:cNvSpPr/>
            <p:nvPr/>
          </p:nvSpPr>
          <p:spPr>
            <a:xfrm rot="2149304">
              <a:off x="10086443" y="449918"/>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0" name="ZoneTexte 59">
            <a:extLst>
              <a:ext uri="{FF2B5EF4-FFF2-40B4-BE49-F238E27FC236}">
                <a16:creationId xmlns:a16="http://schemas.microsoft.com/office/drawing/2014/main" id="{D375D3D0-6CA6-92D6-61CB-86D90F92C711}"/>
              </a:ext>
            </a:extLst>
          </p:cNvPr>
          <p:cNvSpPr txBox="1"/>
          <p:nvPr/>
        </p:nvSpPr>
        <p:spPr>
          <a:xfrm>
            <a:off x="2477239" y="2453571"/>
            <a:ext cx="7542906" cy="1938992"/>
          </a:xfrm>
          <a:prstGeom prst="rect">
            <a:avLst/>
          </a:prstGeom>
          <a:noFill/>
        </p:spPr>
        <p:txBody>
          <a:bodyPr wrap="square" rtlCol="0">
            <a:spAutoFit/>
          </a:bodyPr>
          <a:lstStyle/>
          <a:p>
            <a:pPr algn="ctr"/>
            <a:r>
              <a:rPr lang="fr-FR" sz="6000" b="1" dirty="0">
                <a:solidFill>
                  <a:schemeClr val="accent2">
                    <a:lumMod val="50000"/>
                  </a:schemeClr>
                </a:solidFill>
                <a:latin typeface="Algerian" panose="04020705040A02060702" pitchFamily="82" charset="0"/>
              </a:rPr>
              <a:t>Co</a:t>
            </a:r>
            <a:r>
              <a:rPr lang="fr-FR" sz="6000" b="1" dirty="0">
                <a:latin typeface="Algerian" panose="04020705040A02060702" pitchFamily="82" charset="0"/>
              </a:rPr>
              <a:t>n</a:t>
            </a:r>
            <a:r>
              <a:rPr lang="fr-FR" sz="6000" b="1" dirty="0">
                <a:solidFill>
                  <a:schemeClr val="accent2">
                    <a:lumMod val="50000"/>
                  </a:schemeClr>
                </a:solidFill>
                <a:latin typeface="Algerian" panose="04020705040A02060702" pitchFamily="82" charset="0"/>
              </a:rPr>
              <a:t>struction des modèles</a:t>
            </a:r>
          </a:p>
        </p:txBody>
      </p:sp>
      <p:sp>
        <p:nvSpPr>
          <p:cNvPr id="14" name="Rectangle : coins arrondis 13">
            <a:extLst>
              <a:ext uri="{FF2B5EF4-FFF2-40B4-BE49-F238E27FC236}">
                <a16:creationId xmlns:a16="http://schemas.microsoft.com/office/drawing/2014/main" id="{9FEA524D-2069-AD0B-5001-CE17315EA03A}"/>
              </a:ext>
            </a:extLst>
          </p:cNvPr>
          <p:cNvSpPr/>
          <p:nvPr/>
        </p:nvSpPr>
        <p:spPr>
          <a:xfrm rot="2149304">
            <a:off x="13682757" y="-2043496"/>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7B047B18-00B9-3E98-A211-1117F4DD5AD1}"/>
              </a:ext>
            </a:extLst>
          </p:cNvPr>
          <p:cNvSpPr/>
          <p:nvPr/>
        </p:nvSpPr>
        <p:spPr>
          <a:xfrm rot="8313662">
            <a:off x="14101272" y="1600919"/>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38DA45B-3472-E8A7-A97F-2DB94D697BBF}"/>
              </a:ext>
            </a:extLst>
          </p:cNvPr>
          <p:cNvSpPr txBox="1"/>
          <p:nvPr/>
        </p:nvSpPr>
        <p:spPr>
          <a:xfrm>
            <a:off x="5344645" y="4162880"/>
            <a:ext cx="2313594" cy="646331"/>
          </a:xfrm>
          <a:prstGeom prst="rect">
            <a:avLst/>
          </a:prstGeom>
          <a:noFill/>
        </p:spPr>
        <p:txBody>
          <a:bodyPr wrap="square" rtlCol="0">
            <a:spAutoFit/>
          </a:bodyPr>
          <a:lstStyle/>
          <a:p>
            <a:pPr algn="just"/>
            <a:r>
              <a:rPr lang="fr-FR" sz="3600" b="1" dirty="0" err="1">
                <a:latin typeface="Algerian" panose="04020705040A02060702" pitchFamily="82" charset="0"/>
              </a:rPr>
              <a:t>bart</a:t>
            </a:r>
            <a:r>
              <a:rPr lang="fr-FR" sz="3600" b="1" dirty="0">
                <a:latin typeface="Algerian" panose="04020705040A02060702" pitchFamily="82" charset="0"/>
              </a:rPr>
              <a:t>:</a:t>
            </a:r>
          </a:p>
        </p:txBody>
      </p:sp>
    </p:spTree>
    <p:extLst>
      <p:ext uri="{BB962C8B-B14F-4D97-AF65-F5344CB8AC3E}">
        <p14:creationId xmlns:p14="http://schemas.microsoft.com/office/powerpoint/2010/main" val="84372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ZoneTexte 59">
            <a:extLst>
              <a:ext uri="{FF2B5EF4-FFF2-40B4-BE49-F238E27FC236}">
                <a16:creationId xmlns:a16="http://schemas.microsoft.com/office/drawing/2014/main" id="{D375D3D0-6CA6-92D6-61CB-86D90F92C711}"/>
              </a:ext>
            </a:extLst>
          </p:cNvPr>
          <p:cNvSpPr txBox="1"/>
          <p:nvPr/>
        </p:nvSpPr>
        <p:spPr>
          <a:xfrm>
            <a:off x="5548889" y="867792"/>
            <a:ext cx="1584442" cy="646331"/>
          </a:xfrm>
          <a:prstGeom prst="rect">
            <a:avLst/>
          </a:prstGeom>
          <a:noFill/>
        </p:spPr>
        <p:txBody>
          <a:bodyPr wrap="square" rtlCol="0">
            <a:spAutoFit/>
          </a:bodyPr>
          <a:lstStyle/>
          <a:p>
            <a:pPr algn="just"/>
            <a:r>
              <a:rPr lang="fr-FR" sz="3600" b="1" dirty="0" err="1">
                <a:solidFill>
                  <a:schemeClr val="accent2">
                    <a:lumMod val="50000"/>
                  </a:schemeClr>
                </a:solidFill>
                <a:latin typeface="Algerian" panose="04020705040A02060702" pitchFamily="82" charset="0"/>
              </a:rPr>
              <a:t>bart</a:t>
            </a:r>
            <a:r>
              <a:rPr lang="fr-FR" sz="3600" b="1" dirty="0">
                <a:solidFill>
                  <a:schemeClr val="accent2">
                    <a:lumMod val="50000"/>
                  </a:schemeClr>
                </a:solidFill>
                <a:latin typeface="Algerian" panose="04020705040A02060702" pitchFamily="82" charset="0"/>
              </a:rPr>
              <a:t>:</a:t>
            </a:r>
          </a:p>
        </p:txBody>
      </p:sp>
      <p:pic>
        <p:nvPicPr>
          <p:cNvPr id="4" name="Image 3">
            <a:extLst>
              <a:ext uri="{FF2B5EF4-FFF2-40B4-BE49-F238E27FC236}">
                <a16:creationId xmlns:a16="http://schemas.microsoft.com/office/drawing/2014/main" id="{DEEFF9FB-740E-FEFE-B5FD-0D05A9480B0E}"/>
              </a:ext>
            </a:extLst>
          </p:cNvPr>
          <p:cNvPicPr>
            <a:picLocks noChangeAspect="1"/>
          </p:cNvPicPr>
          <p:nvPr/>
        </p:nvPicPr>
        <p:blipFill>
          <a:blip r:embed="rId2"/>
          <a:stretch>
            <a:fillRect/>
          </a:stretch>
        </p:blipFill>
        <p:spPr>
          <a:xfrm>
            <a:off x="2725950" y="3429000"/>
            <a:ext cx="5645877" cy="2553729"/>
          </a:xfrm>
          <a:prstGeom prst="rect">
            <a:avLst/>
          </a:prstGeom>
          <a:ln w="28575">
            <a:solidFill>
              <a:schemeClr val="tx1"/>
            </a:solidFill>
          </a:ln>
        </p:spPr>
      </p:pic>
      <p:sp>
        <p:nvSpPr>
          <p:cNvPr id="10" name="TextBox 9">
            <a:extLst>
              <a:ext uri="{FF2B5EF4-FFF2-40B4-BE49-F238E27FC236}">
                <a16:creationId xmlns:a16="http://schemas.microsoft.com/office/drawing/2014/main" id="{0801DB10-4AEA-19B3-DA31-C7FD95A86226}"/>
              </a:ext>
            </a:extLst>
          </p:cNvPr>
          <p:cNvSpPr txBox="1"/>
          <p:nvPr/>
        </p:nvSpPr>
        <p:spPr>
          <a:xfrm>
            <a:off x="872300" y="1453895"/>
            <a:ext cx="10447399" cy="1569660"/>
          </a:xfrm>
          <a:prstGeom prst="rect">
            <a:avLst/>
          </a:prstGeom>
          <a:noFill/>
        </p:spPr>
        <p:txBody>
          <a:bodyPr wrap="square">
            <a:spAutoFit/>
          </a:bodyPr>
          <a:lstStyle/>
          <a:p>
            <a:pPr algn="ctr"/>
            <a:r>
              <a:rPr lang="fr-FR" sz="2400" b="1" i="0" dirty="0">
                <a:solidFill>
                  <a:srgbClr val="374151"/>
                </a:solidFill>
                <a:effectLst/>
                <a:latin typeface="Söhne"/>
              </a:rPr>
              <a:t>BART (</a:t>
            </a:r>
            <a:r>
              <a:rPr lang="fr-FR" sz="2400" b="1" i="0" dirty="0" err="1">
                <a:solidFill>
                  <a:srgbClr val="374151"/>
                </a:solidFill>
                <a:effectLst/>
                <a:latin typeface="Söhne"/>
              </a:rPr>
              <a:t>Bidirectional</a:t>
            </a:r>
            <a:r>
              <a:rPr lang="fr-FR" sz="2400" b="1" i="0" dirty="0">
                <a:solidFill>
                  <a:srgbClr val="374151"/>
                </a:solidFill>
                <a:effectLst/>
                <a:latin typeface="Söhne"/>
              </a:rPr>
              <a:t> and Auto-</a:t>
            </a:r>
            <a:r>
              <a:rPr lang="fr-FR" sz="2400" b="1" i="0" dirty="0" err="1">
                <a:solidFill>
                  <a:srgbClr val="374151"/>
                </a:solidFill>
                <a:effectLst/>
                <a:latin typeface="Söhne"/>
              </a:rPr>
              <a:t>Regressive</a:t>
            </a:r>
            <a:r>
              <a:rPr lang="fr-FR" sz="2400" b="1" i="0" dirty="0">
                <a:solidFill>
                  <a:srgbClr val="374151"/>
                </a:solidFill>
                <a:effectLst/>
                <a:latin typeface="Söhne"/>
              </a:rPr>
              <a:t> Transformers) est un modèle d'encodeur-décodeur de pointe pour le traitement du langage naturel. Son objectif principal est de capturer la signification des mots dans le contexte de la phrase en utilisant une représentation bidirectionnelle.</a:t>
            </a:r>
            <a:endParaRPr lang="en-US" sz="2400" b="1" dirty="0"/>
          </a:p>
        </p:txBody>
      </p:sp>
    </p:spTree>
    <p:extLst>
      <p:ext uri="{BB962C8B-B14F-4D97-AF65-F5344CB8AC3E}">
        <p14:creationId xmlns:p14="http://schemas.microsoft.com/office/powerpoint/2010/main" val="3031150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 coins arrondis 64">
            <a:extLst>
              <a:ext uri="{FF2B5EF4-FFF2-40B4-BE49-F238E27FC236}">
                <a16:creationId xmlns:a16="http://schemas.microsoft.com/office/drawing/2014/main" id="{7B2B05DB-AB3B-77A4-E9D7-FC772CA42CA6}"/>
              </a:ext>
            </a:extLst>
          </p:cNvPr>
          <p:cNvSpPr/>
          <p:nvPr/>
        </p:nvSpPr>
        <p:spPr>
          <a:xfrm rot="2149304">
            <a:off x="-1883116" y="-2875341"/>
            <a:ext cx="9796824" cy="11512295"/>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ZoneTexte 2">
            <a:extLst>
              <a:ext uri="{FF2B5EF4-FFF2-40B4-BE49-F238E27FC236}">
                <a16:creationId xmlns:a16="http://schemas.microsoft.com/office/drawing/2014/main" id="{2A632715-44C2-FCE5-E833-5F5095B4B7AC}"/>
              </a:ext>
            </a:extLst>
          </p:cNvPr>
          <p:cNvSpPr txBox="1"/>
          <p:nvPr/>
        </p:nvSpPr>
        <p:spPr>
          <a:xfrm>
            <a:off x="6030756" y="1235596"/>
            <a:ext cx="5927172" cy="3139321"/>
          </a:xfrm>
          <a:custGeom>
            <a:avLst/>
            <a:gdLst>
              <a:gd name="connsiteX0" fmla="*/ 0 w 5927172"/>
              <a:gd name="connsiteY0" fmla="*/ 0 h 3139321"/>
              <a:gd name="connsiteX1" fmla="*/ 651989 w 5927172"/>
              <a:gd name="connsiteY1" fmla="*/ 0 h 3139321"/>
              <a:gd name="connsiteX2" fmla="*/ 1066891 w 5927172"/>
              <a:gd name="connsiteY2" fmla="*/ 0 h 3139321"/>
              <a:gd name="connsiteX3" fmla="*/ 1600336 w 5927172"/>
              <a:gd name="connsiteY3" fmla="*/ 0 h 3139321"/>
              <a:gd name="connsiteX4" fmla="*/ 2015238 w 5927172"/>
              <a:gd name="connsiteY4" fmla="*/ 0 h 3139321"/>
              <a:gd name="connsiteX5" fmla="*/ 2726499 w 5927172"/>
              <a:gd name="connsiteY5" fmla="*/ 0 h 3139321"/>
              <a:gd name="connsiteX6" fmla="*/ 3141401 w 5927172"/>
              <a:gd name="connsiteY6" fmla="*/ 0 h 3139321"/>
              <a:gd name="connsiteX7" fmla="*/ 3615575 w 5927172"/>
              <a:gd name="connsiteY7" fmla="*/ 0 h 3139321"/>
              <a:gd name="connsiteX8" fmla="*/ 4089749 w 5927172"/>
              <a:gd name="connsiteY8" fmla="*/ 0 h 3139321"/>
              <a:gd name="connsiteX9" fmla="*/ 4741738 w 5927172"/>
              <a:gd name="connsiteY9" fmla="*/ 0 h 3139321"/>
              <a:gd name="connsiteX10" fmla="*/ 5334455 w 5927172"/>
              <a:gd name="connsiteY10" fmla="*/ 0 h 3139321"/>
              <a:gd name="connsiteX11" fmla="*/ 5927172 w 5927172"/>
              <a:gd name="connsiteY11" fmla="*/ 0 h 3139321"/>
              <a:gd name="connsiteX12" fmla="*/ 5927172 w 5927172"/>
              <a:gd name="connsiteY12" fmla="*/ 460434 h 3139321"/>
              <a:gd name="connsiteX13" fmla="*/ 5927172 w 5927172"/>
              <a:gd name="connsiteY13" fmla="*/ 920867 h 3139321"/>
              <a:gd name="connsiteX14" fmla="*/ 5927172 w 5927172"/>
              <a:gd name="connsiteY14" fmla="*/ 1349908 h 3139321"/>
              <a:gd name="connsiteX15" fmla="*/ 5927172 w 5927172"/>
              <a:gd name="connsiteY15" fmla="*/ 1841735 h 3139321"/>
              <a:gd name="connsiteX16" fmla="*/ 5927172 w 5927172"/>
              <a:gd name="connsiteY16" fmla="*/ 2333562 h 3139321"/>
              <a:gd name="connsiteX17" fmla="*/ 5927172 w 5927172"/>
              <a:gd name="connsiteY17" fmla="*/ 3139321 h 3139321"/>
              <a:gd name="connsiteX18" fmla="*/ 5215911 w 5927172"/>
              <a:gd name="connsiteY18" fmla="*/ 3139321 h 3139321"/>
              <a:gd name="connsiteX19" fmla="*/ 4623194 w 5927172"/>
              <a:gd name="connsiteY19" fmla="*/ 3139321 h 3139321"/>
              <a:gd name="connsiteX20" fmla="*/ 3971205 w 5927172"/>
              <a:gd name="connsiteY20" fmla="*/ 3139321 h 3139321"/>
              <a:gd name="connsiteX21" fmla="*/ 3556303 w 5927172"/>
              <a:gd name="connsiteY21" fmla="*/ 3139321 h 3139321"/>
              <a:gd name="connsiteX22" fmla="*/ 3141401 w 5927172"/>
              <a:gd name="connsiteY22" fmla="*/ 3139321 h 3139321"/>
              <a:gd name="connsiteX23" fmla="*/ 2489412 w 5927172"/>
              <a:gd name="connsiteY23" fmla="*/ 3139321 h 3139321"/>
              <a:gd name="connsiteX24" fmla="*/ 1837423 w 5927172"/>
              <a:gd name="connsiteY24" fmla="*/ 3139321 h 3139321"/>
              <a:gd name="connsiteX25" fmla="*/ 1303978 w 5927172"/>
              <a:gd name="connsiteY25" fmla="*/ 3139321 h 3139321"/>
              <a:gd name="connsiteX26" fmla="*/ 889076 w 5927172"/>
              <a:gd name="connsiteY26" fmla="*/ 3139321 h 3139321"/>
              <a:gd name="connsiteX27" fmla="*/ 0 w 5927172"/>
              <a:gd name="connsiteY27" fmla="*/ 3139321 h 3139321"/>
              <a:gd name="connsiteX28" fmla="*/ 0 w 5927172"/>
              <a:gd name="connsiteY28" fmla="*/ 2553314 h 3139321"/>
              <a:gd name="connsiteX29" fmla="*/ 0 w 5927172"/>
              <a:gd name="connsiteY29" fmla="*/ 2092881 h 3139321"/>
              <a:gd name="connsiteX30" fmla="*/ 0 w 5927172"/>
              <a:gd name="connsiteY30" fmla="*/ 1601054 h 3139321"/>
              <a:gd name="connsiteX31" fmla="*/ 0 w 5927172"/>
              <a:gd name="connsiteY31" fmla="*/ 1077834 h 3139321"/>
              <a:gd name="connsiteX32" fmla="*/ 0 w 5927172"/>
              <a:gd name="connsiteY32" fmla="*/ 554613 h 3139321"/>
              <a:gd name="connsiteX33" fmla="*/ 0 w 5927172"/>
              <a:gd name="connsiteY33" fmla="*/ 0 h 31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927172" h="3139321" extrusionOk="0">
                <a:moveTo>
                  <a:pt x="0" y="0"/>
                </a:moveTo>
                <a:cubicBezTo>
                  <a:pt x="241510" y="-48632"/>
                  <a:pt x="521493" y="38717"/>
                  <a:pt x="651989" y="0"/>
                </a:cubicBezTo>
                <a:cubicBezTo>
                  <a:pt x="782485" y="-38717"/>
                  <a:pt x="980084" y="11800"/>
                  <a:pt x="1066891" y="0"/>
                </a:cubicBezTo>
                <a:cubicBezTo>
                  <a:pt x="1153698" y="-11800"/>
                  <a:pt x="1461715" y="60706"/>
                  <a:pt x="1600336" y="0"/>
                </a:cubicBezTo>
                <a:cubicBezTo>
                  <a:pt x="1738958" y="-60706"/>
                  <a:pt x="1892525" y="44122"/>
                  <a:pt x="2015238" y="0"/>
                </a:cubicBezTo>
                <a:cubicBezTo>
                  <a:pt x="2137951" y="-44122"/>
                  <a:pt x="2487556" y="40934"/>
                  <a:pt x="2726499" y="0"/>
                </a:cubicBezTo>
                <a:cubicBezTo>
                  <a:pt x="2965442" y="-40934"/>
                  <a:pt x="2979124" y="34826"/>
                  <a:pt x="3141401" y="0"/>
                </a:cubicBezTo>
                <a:cubicBezTo>
                  <a:pt x="3303678" y="-34826"/>
                  <a:pt x="3457290" y="26925"/>
                  <a:pt x="3615575" y="0"/>
                </a:cubicBezTo>
                <a:cubicBezTo>
                  <a:pt x="3773860" y="-26925"/>
                  <a:pt x="3910141" y="49277"/>
                  <a:pt x="4089749" y="0"/>
                </a:cubicBezTo>
                <a:cubicBezTo>
                  <a:pt x="4269357" y="-49277"/>
                  <a:pt x="4417063" y="35737"/>
                  <a:pt x="4741738" y="0"/>
                </a:cubicBezTo>
                <a:cubicBezTo>
                  <a:pt x="5066413" y="-35737"/>
                  <a:pt x="5060230" y="4502"/>
                  <a:pt x="5334455" y="0"/>
                </a:cubicBezTo>
                <a:cubicBezTo>
                  <a:pt x="5608680" y="-4502"/>
                  <a:pt x="5703820" y="25462"/>
                  <a:pt x="5927172" y="0"/>
                </a:cubicBezTo>
                <a:cubicBezTo>
                  <a:pt x="5942747" y="206551"/>
                  <a:pt x="5903006" y="263866"/>
                  <a:pt x="5927172" y="460434"/>
                </a:cubicBezTo>
                <a:cubicBezTo>
                  <a:pt x="5951338" y="657002"/>
                  <a:pt x="5913089" y="714524"/>
                  <a:pt x="5927172" y="920867"/>
                </a:cubicBezTo>
                <a:cubicBezTo>
                  <a:pt x="5941255" y="1127210"/>
                  <a:pt x="5916837" y="1212047"/>
                  <a:pt x="5927172" y="1349908"/>
                </a:cubicBezTo>
                <a:cubicBezTo>
                  <a:pt x="5937507" y="1487769"/>
                  <a:pt x="5915314" y="1710316"/>
                  <a:pt x="5927172" y="1841735"/>
                </a:cubicBezTo>
                <a:cubicBezTo>
                  <a:pt x="5939030" y="1973154"/>
                  <a:pt x="5924921" y="2105147"/>
                  <a:pt x="5927172" y="2333562"/>
                </a:cubicBezTo>
                <a:cubicBezTo>
                  <a:pt x="5929423" y="2561977"/>
                  <a:pt x="5926813" y="2886260"/>
                  <a:pt x="5927172" y="3139321"/>
                </a:cubicBezTo>
                <a:cubicBezTo>
                  <a:pt x="5592957" y="3140627"/>
                  <a:pt x="5566219" y="3120600"/>
                  <a:pt x="5215911" y="3139321"/>
                </a:cubicBezTo>
                <a:cubicBezTo>
                  <a:pt x="4865603" y="3158042"/>
                  <a:pt x="4862071" y="3091893"/>
                  <a:pt x="4623194" y="3139321"/>
                </a:cubicBezTo>
                <a:cubicBezTo>
                  <a:pt x="4384317" y="3186749"/>
                  <a:pt x="4292308" y="3085394"/>
                  <a:pt x="3971205" y="3139321"/>
                </a:cubicBezTo>
                <a:cubicBezTo>
                  <a:pt x="3650102" y="3193248"/>
                  <a:pt x="3721901" y="3131803"/>
                  <a:pt x="3556303" y="3139321"/>
                </a:cubicBezTo>
                <a:cubicBezTo>
                  <a:pt x="3390705" y="3146839"/>
                  <a:pt x="3286967" y="3136996"/>
                  <a:pt x="3141401" y="3139321"/>
                </a:cubicBezTo>
                <a:cubicBezTo>
                  <a:pt x="2995835" y="3141646"/>
                  <a:pt x="2622791" y="3121542"/>
                  <a:pt x="2489412" y="3139321"/>
                </a:cubicBezTo>
                <a:cubicBezTo>
                  <a:pt x="2356033" y="3157100"/>
                  <a:pt x="2101307" y="3074317"/>
                  <a:pt x="1837423" y="3139321"/>
                </a:cubicBezTo>
                <a:cubicBezTo>
                  <a:pt x="1573539" y="3204325"/>
                  <a:pt x="1492034" y="3104653"/>
                  <a:pt x="1303978" y="3139321"/>
                </a:cubicBezTo>
                <a:cubicBezTo>
                  <a:pt x="1115922" y="3173989"/>
                  <a:pt x="1051926" y="3110166"/>
                  <a:pt x="889076" y="3139321"/>
                </a:cubicBezTo>
                <a:cubicBezTo>
                  <a:pt x="726226" y="3168476"/>
                  <a:pt x="237943" y="3134133"/>
                  <a:pt x="0" y="3139321"/>
                </a:cubicBezTo>
                <a:cubicBezTo>
                  <a:pt x="-34805" y="2933101"/>
                  <a:pt x="15488" y="2824122"/>
                  <a:pt x="0" y="2553314"/>
                </a:cubicBezTo>
                <a:cubicBezTo>
                  <a:pt x="-15488" y="2282506"/>
                  <a:pt x="43047" y="2248339"/>
                  <a:pt x="0" y="2092881"/>
                </a:cubicBezTo>
                <a:cubicBezTo>
                  <a:pt x="-43047" y="1937423"/>
                  <a:pt x="25638" y="1722912"/>
                  <a:pt x="0" y="1601054"/>
                </a:cubicBezTo>
                <a:cubicBezTo>
                  <a:pt x="-25638" y="1479196"/>
                  <a:pt x="27753" y="1195921"/>
                  <a:pt x="0" y="1077834"/>
                </a:cubicBezTo>
                <a:cubicBezTo>
                  <a:pt x="-27753" y="959747"/>
                  <a:pt x="27478" y="726327"/>
                  <a:pt x="0" y="554613"/>
                </a:cubicBezTo>
                <a:cubicBezTo>
                  <a:pt x="-27478" y="382899"/>
                  <a:pt x="47157" y="269662"/>
                  <a:pt x="0" y="0"/>
                </a:cubicBezTo>
                <a:close/>
              </a:path>
            </a:pathLst>
          </a:custGeom>
          <a:noFill/>
          <a:ln w="28575">
            <a:solidFill>
              <a:schemeClr val="tx1"/>
            </a:solidFill>
            <a:prstDash val="lgDashDotDot"/>
            <a:extLst>
              <a:ext uri="{C807C97D-BFC1-408E-A445-0C87EB9F89A2}">
                <ask:lineSketchStyleProps xmlns:ask="http://schemas.microsoft.com/office/drawing/2018/sketchyshapes" sd="1066159514">
                  <a:prstGeom prst="rect">
                    <a:avLst/>
                  </a:prstGeom>
                  <ask:type>
                    <ask:lineSketchScribble/>
                  </ask:type>
                </ask:lineSketchStyleProps>
              </a:ext>
            </a:extLst>
          </a:ln>
        </p:spPr>
        <p:txBody>
          <a:bodyPr wrap="square" rtlCol="0" anchor="ctr">
            <a:spAutoFit/>
          </a:bodyPr>
          <a:lstStyle/>
          <a:p>
            <a:pPr algn="just"/>
            <a:r>
              <a:rPr lang="fr-FR" b="1" i="0" dirty="0">
                <a:effectLst/>
                <a:latin typeface="Verdana" panose="020B0604030504040204" pitchFamily="34" charset="0"/>
              </a:rPr>
              <a:t>De nos jours, l'essor des réseaux sociaux, tels qu'Instagram, a ouvert de nouvelles perspectives de communication et d'information. Cependant, la transparence de ces plateformes est devenue une préoccupation majeure, en particulier lorsqu'il s'agit de sujets sensibles tels que la situation en Palestine. Des observations révèlent que des contenus relatifs à cette région sont souvent censurés, masquant ainsi des aspects cruciaux de la réalité.</a:t>
            </a:r>
            <a:endParaRPr lang="fr-FR" b="1" dirty="0">
              <a:latin typeface="Amasis MT Pro Medium" panose="020F0502020204030204" pitchFamily="18" charset="0"/>
            </a:endParaRPr>
          </a:p>
        </p:txBody>
      </p:sp>
      <p:pic>
        <p:nvPicPr>
          <p:cNvPr id="4" name="Graphique 3">
            <a:extLst>
              <a:ext uri="{FF2B5EF4-FFF2-40B4-BE49-F238E27FC236}">
                <a16:creationId xmlns:a16="http://schemas.microsoft.com/office/drawing/2014/main" id="{AC3D5166-02F8-7730-32B8-D24D11AD34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3220" y="5068117"/>
            <a:ext cx="2898780" cy="1737299"/>
          </a:xfrm>
          <a:prstGeom prst="rect">
            <a:avLst/>
          </a:prstGeom>
        </p:spPr>
      </p:pic>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1353807" y="3521145"/>
            <a:ext cx="1208242" cy="4433042"/>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81CB6BE8-0406-9C5F-738E-7D0D4B58C1E4}"/>
              </a:ext>
            </a:extLst>
          </p:cNvPr>
          <p:cNvGrpSpPr/>
          <p:nvPr/>
        </p:nvGrpSpPr>
        <p:grpSpPr>
          <a:xfrm>
            <a:off x="542868" y="304800"/>
            <a:ext cx="4144237" cy="7441438"/>
            <a:chOff x="8148721" y="-2381148"/>
            <a:chExt cx="4979349" cy="7713581"/>
          </a:xfrm>
          <a:blipFill>
            <a:blip r:embed="rId4"/>
            <a:stretch>
              <a:fillRect/>
            </a:stretch>
          </a:blipFill>
        </p:grpSpPr>
        <p:sp>
          <p:nvSpPr>
            <p:cNvPr id="5" name="Rectangle : coins arrondis 4">
              <a:extLst>
                <a:ext uri="{FF2B5EF4-FFF2-40B4-BE49-F238E27FC236}">
                  <a16:creationId xmlns:a16="http://schemas.microsoft.com/office/drawing/2014/main" id="{71B92FAC-AA81-0499-2E6F-811EBE2203D0}"/>
                </a:ext>
              </a:extLst>
            </p:cNvPr>
            <p:cNvSpPr/>
            <p:nvPr/>
          </p:nvSpPr>
          <p:spPr>
            <a:xfrm rot="2149304">
              <a:off x="8951910" y="-1463932"/>
              <a:ext cx="1721977" cy="552041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50F5B1CA-3DC4-81D1-ADA0-FE568CD638F3}"/>
                </a:ext>
              </a:extLst>
            </p:cNvPr>
            <p:cNvSpPr/>
            <p:nvPr/>
          </p:nvSpPr>
          <p:spPr>
            <a:xfrm rot="2149304">
              <a:off x="11649992" y="-1404984"/>
              <a:ext cx="1478078" cy="410723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9DEC98D4-50A0-B5E8-933D-A8045A562B81}"/>
                </a:ext>
              </a:extLst>
            </p:cNvPr>
            <p:cNvSpPr/>
            <p:nvPr/>
          </p:nvSpPr>
          <p:spPr>
            <a:xfrm rot="2149304">
              <a:off x="9886354" y="2147899"/>
              <a:ext cx="1189258" cy="210848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 coins arrondis 8">
              <a:extLst>
                <a:ext uri="{FF2B5EF4-FFF2-40B4-BE49-F238E27FC236}">
                  <a16:creationId xmlns:a16="http://schemas.microsoft.com/office/drawing/2014/main" id="{0589E7E0-09BA-8C4D-CD9F-E36F14B9858B}"/>
                </a:ext>
              </a:extLst>
            </p:cNvPr>
            <p:cNvSpPr/>
            <p:nvPr/>
          </p:nvSpPr>
          <p:spPr>
            <a:xfrm rot="2149304">
              <a:off x="12231430" y="-53155"/>
              <a:ext cx="838785" cy="538558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26594DAA-9449-5EAB-B5D2-A4B819DD4FA3}"/>
                </a:ext>
              </a:extLst>
            </p:cNvPr>
            <p:cNvSpPr/>
            <p:nvPr/>
          </p:nvSpPr>
          <p:spPr>
            <a:xfrm rot="2149304">
              <a:off x="8148721" y="-2381148"/>
              <a:ext cx="838785" cy="518380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D4C401D-74B9-C4C2-CEDE-4B17C0DA5A67}"/>
                </a:ext>
              </a:extLst>
            </p:cNvPr>
            <p:cNvSpPr/>
            <p:nvPr/>
          </p:nvSpPr>
          <p:spPr>
            <a:xfrm rot="2149304">
              <a:off x="11066135" y="-2026219"/>
              <a:ext cx="1189258" cy="109020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0" name="ZoneTexte 59">
            <a:extLst>
              <a:ext uri="{FF2B5EF4-FFF2-40B4-BE49-F238E27FC236}">
                <a16:creationId xmlns:a16="http://schemas.microsoft.com/office/drawing/2014/main" id="{D375D3D0-6CA6-92D6-61CB-86D90F92C711}"/>
              </a:ext>
            </a:extLst>
          </p:cNvPr>
          <p:cNvSpPr txBox="1"/>
          <p:nvPr/>
        </p:nvSpPr>
        <p:spPr>
          <a:xfrm>
            <a:off x="193839" y="140313"/>
            <a:ext cx="4828774" cy="646331"/>
          </a:xfrm>
          <a:prstGeom prst="rect">
            <a:avLst/>
          </a:prstGeom>
          <a:noFill/>
        </p:spPr>
        <p:txBody>
          <a:bodyPr wrap="square" rtlCol="0">
            <a:spAutoFit/>
          </a:bodyPr>
          <a:lstStyle/>
          <a:p>
            <a:pPr algn="just"/>
            <a:r>
              <a:rPr lang="fr-FR" sz="3600" b="1" dirty="0">
                <a:solidFill>
                  <a:schemeClr val="accent2">
                    <a:lumMod val="50000"/>
                  </a:schemeClr>
                </a:solidFill>
                <a:latin typeface="Algerian" panose="04020705040A02060702" pitchFamily="82" charset="0"/>
              </a:rPr>
              <a:t>Introduction</a:t>
            </a:r>
          </a:p>
        </p:txBody>
      </p:sp>
    </p:spTree>
    <p:extLst>
      <p:ext uri="{BB962C8B-B14F-4D97-AF65-F5344CB8AC3E}">
        <p14:creationId xmlns:p14="http://schemas.microsoft.com/office/powerpoint/2010/main" val="3585202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5063500F-DAAC-4D99-D3F2-4C1F1EE00CA8}"/>
              </a:ext>
            </a:extLst>
          </p:cNvPr>
          <p:cNvGrpSpPr/>
          <p:nvPr/>
        </p:nvGrpSpPr>
        <p:grpSpPr>
          <a:xfrm>
            <a:off x="67375" y="-1941421"/>
            <a:ext cx="12005257" cy="11170975"/>
            <a:chOff x="67375" y="-1941421"/>
            <a:chExt cx="12005257" cy="11170975"/>
          </a:xfrm>
          <a:blipFill>
            <a:blip r:embed="rId3">
              <a:alphaModFix amt="75000"/>
            </a:blip>
            <a:stretch>
              <a:fillRect/>
            </a:stretch>
          </a:blipFill>
        </p:grpSpPr>
        <p:sp>
          <p:nvSpPr>
            <p:cNvPr id="4" name="Rectangle : coins arrondis 3">
              <a:extLst>
                <a:ext uri="{FF2B5EF4-FFF2-40B4-BE49-F238E27FC236}">
                  <a16:creationId xmlns:a16="http://schemas.microsoft.com/office/drawing/2014/main" id="{65D47322-99E1-AA84-3264-D63BDF2A7D5F}"/>
                </a:ext>
              </a:extLst>
            </p:cNvPr>
            <p:cNvSpPr/>
            <p:nvPr/>
          </p:nvSpPr>
          <p:spPr>
            <a:xfrm rot="18378680">
              <a:off x="571138" y="2059811"/>
              <a:ext cx="10533968"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34F8274B-5F08-EA82-E80D-0576E6716C11}"/>
                </a:ext>
              </a:extLst>
            </p:cNvPr>
            <p:cNvSpPr/>
            <p:nvPr/>
          </p:nvSpPr>
          <p:spPr>
            <a:xfrm rot="2149304">
              <a:off x="1657927" y="-993163"/>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6E30B5A2-98EB-062E-5C0F-7E125372893B}"/>
                </a:ext>
              </a:extLst>
            </p:cNvPr>
            <p:cNvSpPr/>
            <p:nvPr/>
          </p:nvSpPr>
          <p:spPr>
            <a:xfrm rot="2149304">
              <a:off x="2487628" y="-1612400"/>
              <a:ext cx="6471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081A0097-B88E-E13A-AA00-D6AD759C8807}"/>
                </a:ext>
              </a:extLst>
            </p:cNvPr>
            <p:cNvSpPr/>
            <p:nvPr/>
          </p:nvSpPr>
          <p:spPr>
            <a:xfrm rot="2149304">
              <a:off x="11583680" y="3915572"/>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344C28D-B8D8-D98F-8979-963D0008636E}"/>
                </a:ext>
              </a:extLst>
            </p:cNvPr>
            <p:cNvSpPr/>
            <p:nvPr/>
          </p:nvSpPr>
          <p:spPr>
            <a:xfrm rot="2149304">
              <a:off x="10473025" y="2646708"/>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B34B3BCB-68F0-F537-C6FD-70AB67897BE0}"/>
                </a:ext>
              </a:extLst>
            </p:cNvPr>
            <p:cNvSpPr/>
            <p:nvPr/>
          </p:nvSpPr>
          <p:spPr>
            <a:xfrm rot="2149304">
              <a:off x="9103068" y="-1941421"/>
              <a:ext cx="6471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21A8F10-80F4-66F0-3788-E0163FBF3735}"/>
                </a:ext>
              </a:extLst>
            </p:cNvPr>
            <p:cNvSpPr/>
            <p:nvPr/>
          </p:nvSpPr>
          <p:spPr>
            <a:xfrm rot="2149304">
              <a:off x="10086443" y="449918"/>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0" name="ZoneTexte 59">
            <a:extLst>
              <a:ext uri="{FF2B5EF4-FFF2-40B4-BE49-F238E27FC236}">
                <a16:creationId xmlns:a16="http://schemas.microsoft.com/office/drawing/2014/main" id="{D375D3D0-6CA6-92D6-61CB-86D90F92C711}"/>
              </a:ext>
            </a:extLst>
          </p:cNvPr>
          <p:cNvSpPr txBox="1"/>
          <p:nvPr/>
        </p:nvSpPr>
        <p:spPr>
          <a:xfrm>
            <a:off x="2483913" y="1319588"/>
            <a:ext cx="7915702" cy="1938992"/>
          </a:xfrm>
          <a:prstGeom prst="rect">
            <a:avLst/>
          </a:prstGeom>
          <a:noFill/>
        </p:spPr>
        <p:txBody>
          <a:bodyPr wrap="square" rtlCol="0">
            <a:spAutoFit/>
          </a:bodyPr>
          <a:lstStyle/>
          <a:p>
            <a:pPr algn="ctr"/>
            <a:r>
              <a:rPr lang="fr-FR" sz="6000" b="1" dirty="0">
                <a:solidFill>
                  <a:schemeClr val="accent1">
                    <a:lumMod val="50000"/>
                  </a:schemeClr>
                </a:solidFill>
                <a:latin typeface="Algerian" panose="04020705040A02060702" pitchFamily="82" charset="0"/>
              </a:rPr>
              <a:t>Amélioration de modèle</a:t>
            </a:r>
            <a:endParaRPr lang="fr-FR" sz="6000" b="1" dirty="0">
              <a:solidFill>
                <a:schemeClr val="accent2">
                  <a:lumMod val="50000"/>
                </a:schemeClr>
              </a:solidFill>
              <a:latin typeface="Algerian" panose="04020705040A02060702" pitchFamily="82" charset="0"/>
            </a:endParaRPr>
          </a:p>
        </p:txBody>
      </p:sp>
      <p:sp>
        <p:nvSpPr>
          <p:cNvPr id="14" name="Rectangle : coins arrondis 13">
            <a:extLst>
              <a:ext uri="{FF2B5EF4-FFF2-40B4-BE49-F238E27FC236}">
                <a16:creationId xmlns:a16="http://schemas.microsoft.com/office/drawing/2014/main" id="{9FEA524D-2069-AD0B-5001-CE17315EA03A}"/>
              </a:ext>
            </a:extLst>
          </p:cNvPr>
          <p:cNvSpPr/>
          <p:nvPr/>
        </p:nvSpPr>
        <p:spPr>
          <a:xfrm rot="2149304">
            <a:off x="13682757" y="-2043496"/>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7B047B18-00B9-3E98-A211-1117F4DD5AD1}"/>
              </a:ext>
            </a:extLst>
          </p:cNvPr>
          <p:cNvSpPr/>
          <p:nvPr/>
        </p:nvSpPr>
        <p:spPr>
          <a:xfrm rot="8313662">
            <a:off x="14101272" y="1600919"/>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041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ZoneTexte 59">
            <a:extLst>
              <a:ext uri="{FF2B5EF4-FFF2-40B4-BE49-F238E27FC236}">
                <a16:creationId xmlns:a16="http://schemas.microsoft.com/office/drawing/2014/main" id="{D375D3D0-6CA6-92D6-61CB-86D90F92C711}"/>
              </a:ext>
            </a:extLst>
          </p:cNvPr>
          <p:cNvSpPr txBox="1"/>
          <p:nvPr/>
        </p:nvSpPr>
        <p:spPr>
          <a:xfrm>
            <a:off x="446913" y="643373"/>
            <a:ext cx="3019996" cy="523220"/>
          </a:xfrm>
          <a:prstGeom prst="rect">
            <a:avLst/>
          </a:prstGeom>
          <a:noFill/>
        </p:spPr>
        <p:txBody>
          <a:bodyPr wrap="square" rtlCol="0">
            <a:spAutoFit/>
          </a:bodyPr>
          <a:lstStyle/>
          <a:p>
            <a:pPr algn="just"/>
            <a:r>
              <a:rPr lang="fr-FR" sz="2800" b="1" dirty="0">
                <a:solidFill>
                  <a:schemeClr val="accent1">
                    <a:lumMod val="50000"/>
                  </a:schemeClr>
                </a:solidFill>
                <a:latin typeface="Algerian" panose="04020705040A02060702" pitchFamily="82" charset="0"/>
              </a:rPr>
              <a:t>Bart &amp; </a:t>
            </a:r>
            <a:r>
              <a:rPr lang="fr-FR" sz="2800" b="1" dirty="0" err="1">
                <a:solidFill>
                  <a:schemeClr val="accent1">
                    <a:lumMod val="50000"/>
                  </a:schemeClr>
                </a:solidFill>
                <a:latin typeface="Algerian" panose="04020705040A02060702" pitchFamily="82" charset="0"/>
              </a:rPr>
              <a:t>ner</a:t>
            </a:r>
            <a:r>
              <a:rPr lang="fr-FR" sz="2800" b="1" dirty="0">
                <a:solidFill>
                  <a:schemeClr val="accent1">
                    <a:lumMod val="50000"/>
                  </a:schemeClr>
                </a:solidFill>
                <a:latin typeface="Algerian" panose="04020705040A02060702" pitchFamily="82" charset="0"/>
              </a:rPr>
              <a:t> :</a:t>
            </a:r>
          </a:p>
        </p:txBody>
      </p:sp>
      <p:sp>
        <p:nvSpPr>
          <p:cNvPr id="8" name="ZoneTexte 59">
            <a:extLst>
              <a:ext uri="{FF2B5EF4-FFF2-40B4-BE49-F238E27FC236}">
                <a16:creationId xmlns:a16="http://schemas.microsoft.com/office/drawing/2014/main" id="{C4D25AC5-8BD4-D6E0-E46E-8EF1F39C4C84}"/>
              </a:ext>
            </a:extLst>
          </p:cNvPr>
          <p:cNvSpPr txBox="1"/>
          <p:nvPr/>
        </p:nvSpPr>
        <p:spPr>
          <a:xfrm>
            <a:off x="8853265" y="1017216"/>
            <a:ext cx="3019996" cy="400110"/>
          </a:xfrm>
          <a:prstGeom prst="rect">
            <a:avLst/>
          </a:prstGeom>
          <a:noFill/>
          <a:ln w="28575">
            <a:solidFill>
              <a:schemeClr val="tx1"/>
            </a:solidFill>
          </a:ln>
        </p:spPr>
        <p:txBody>
          <a:bodyPr wrap="square" rtlCol="0">
            <a:spAutoFit/>
          </a:bodyPr>
          <a:lstStyle/>
          <a:p>
            <a:pPr algn="just"/>
            <a:r>
              <a:rPr lang="en-US" sz="2000" dirty="0">
                <a:solidFill>
                  <a:srgbClr val="374151"/>
                </a:solidFill>
                <a:latin typeface="Söhne"/>
              </a:rPr>
              <a:t>E</a:t>
            </a:r>
            <a:r>
              <a:rPr lang="en-US" sz="2000" b="0" i="0" dirty="0">
                <a:solidFill>
                  <a:srgbClr val="374151"/>
                </a:solidFill>
                <a:effectLst/>
                <a:latin typeface="Söhne"/>
              </a:rPr>
              <a:t>xtraction des entities.</a:t>
            </a:r>
            <a:endParaRPr lang="fr-FR" sz="2000" b="1" dirty="0">
              <a:solidFill>
                <a:schemeClr val="accent1">
                  <a:lumMod val="50000"/>
                </a:schemeClr>
              </a:solidFill>
              <a:latin typeface="+mj-lt"/>
            </a:endParaRPr>
          </a:p>
        </p:txBody>
      </p:sp>
      <p:pic>
        <p:nvPicPr>
          <p:cNvPr id="12" name="Picture 11" descr="A screen shot of a computer code&#10;&#10;Description automatically generated">
            <a:extLst>
              <a:ext uri="{FF2B5EF4-FFF2-40B4-BE49-F238E27FC236}">
                <a16:creationId xmlns:a16="http://schemas.microsoft.com/office/drawing/2014/main" id="{03815577-A360-B9FC-2A1A-B8164A4FD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672" y="709773"/>
            <a:ext cx="4730318" cy="1309871"/>
          </a:xfrm>
          <a:prstGeom prst="rect">
            <a:avLst/>
          </a:prstGeom>
          <a:ln w="28575">
            <a:solidFill>
              <a:schemeClr val="tx1"/>
            </a:solidFill>
          </a:ln>
        </p:spPr>
      </p:pic>
      <p:pic>
        <p:nvPicPr>
          <p:cNvPr id="17" name="Picture 16" descr="A close-up of a computer screen&#10;&#10;Description automatically generated">
            <a:extLst>
              <a:ext uri="{FF2B5EF4-FFF2-40B4-BE49-F238E27FC236}">
                <a16:creationId xmlns:a16="http://schemas.microsoft.com/office/drawing/2014/main" id="{B394BD7F-5A21-4F23-B958-28917E349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413" y="4703352"/>
            <a:ext cx="10238837" cy="2000588"/>
          </a:xfrm>
          <a:prstGeom prst="rect">
            <a:avLst/>
          </a:prstGeom>
          <a:ln w="28575">
            <a:solidFill>
              <a:schemeClr val="tx1"/>
            </a:solidFill>
          </a:ln>
        </p:spPr>
      </p:pic>
      <p:pic>
        <p:nvPicPr>
          <p:cNvPr id="19" name="Picture 18" descr="A close-up of a text&#10;&#10;Description automatically generated">
            <a:extLst>
              <a:ext uri="{FF2B5EF4-FFF2-40B4-BE49-F238E27FC236}">
                <a16:creationId xmlns:a16="http://schemas.microsoft.com/office/drawing/2014/main" id="{1598726E-D050-2A58-7B03-ABBA10A79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8781" y="2336518"/>
            <a:ext cx="8618189" cy="2106668"/>
          </a:xfrm>
          <a:prstGeom prst="rect">
            <a:avLst/>
          </a:prstGeom>
          <a:ln w="28575">
            <a:solidFill>
              <a:schemeClr val="tx1"/>
            </a:solidFill>
          </a:ln>
        </p:spPr>
      </p:pic>
    </p:spTree>
    <p:extLst>
      <p:ext uri="{BB962C8B-B14F-4D97-AF65-F5344CB8AC3E}">
        <p14:creationId xmlns:p14="http://schemas.microsoft.com/office/powerpoint/2010/main" val="672855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ZoneTexte 59">
            <a:extLst>
              <a:ext uri="{FF2B5EF4-FFF2-40B4-BE49-F238E27FC236}">
                <a16:creationId xmlns:a16="http://schemas.microsoft.com/office/drawing/2014/main" id="{D375D3D0-6CA6-92D6-61CB-86D90F92C711}"/>
              </a:ext>
            </a:extLst>
          </p:cNvPr>
          <p:cNvSpPr txBox="1"/>
          <p:nvPr/>
        </p:nvSpPr>
        <p:spPr>
          <a:xfrm>
            <a:off x="446913" y="643373"/>
            <a:ext cx="3019996" cy="523220"/>
          </a:xfrm>
          <a:prstGeom prst="rect">
            <a:avLst/>
          </a:prstGeom>
          <a:noFill/>
        </p:spPr>
        <p:txBody>
          <a:bodyPr wrap="square" rtlCol="0">
            <a:spAutoFit/>
          </a:bodyPr>
          <a:lstStyle/>
          <a:p>
            <a:pPr algn="just"/>
            <a:r>
              <a:rPr lang="fr-FR" sz="2800" b="1" dirty="0">
                <a:solidFill>
                  <a:schemeClr val="accent1">
                    <a:lumMod val="50000"/>
                  </a:schemeClr>
                </a:solidFill>
                <a:latin typeface="Algerian" panose="04020705040A02060702" pitchFamily="82" charset="0"/>
              </a:rPr>
              <a:t>Bart &amp; </a:t>
            </a:r>
            <a:r>
              <a:rPr lang="fr-FR" sz="2800" b="1" dirty="0" err="1">
                <a:solidFill>
                  <a:schemeClr val="accent1">
                    <a:lumMod val="50000"/>
                  </a:schemeClr>
                </a:solidFill>
                <a:latin typeface="Algerian" panose="04020705040A02060702" pitchFamily="82" charset="0"/>
              </a:rPr>
              <a:t>ner</a:t>
            </a:r>
            <a:r>
              <a:rPr lang="fr-FR" sz="2800" b="1" dirty="0">
                <a:solidFill>
                  <a:schemeClr val="accent1">
                    <a:lumMod val="50000"/>
                  </a:schemeClr>
                </a:solidFill>
                <a:latin typeface="Algerian" panose="04020705040A02060702" pitchFamily="82" charset="0"/>
              </a:rPr>
              <a:t> :</a:t>
            </a:r>
          </a:p>
        </p:txBody>
      </p:sp>
      <p:pic>
        <p:nvPicPr>
          <p:cNvPr id="9" name="Image 8" descr="Une image contenant texte, capture d’écran, Police, logiciel&#10;&#10;Description générée automatiquement">
            <a:extLst>
              <a:ext uri="{FF2B5EF4-FFF2-40B4-BE49-F238E27FC236}">
                <a16:creationId xmlns:a16="http://schemas.microsoft.com/office/drawing/2014/main" id="{FDB54BDF-C725-5A8C-34DF-FAFE21503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580" y="1714412"/>
            <a:ext cx="3807021" cy="1714588"/>
          </a:xfrm>
          <a:prstGeom prst="rect">
            <a:avLst/>
          </a:prstGeom>
          <a:ln w="28575">
            <a:solidFill>
              <a:schemeClr val="tx1"/>
            </a:solidFill>
          </a:ln>
        </p:spPr>
      </p:pic>
      <p:pic>
        <p:nvPicPr>
          <p:cNvPr id="20" name="Image 19" descr="Une image contenant texte, capture d’écran, logiciel, affichage&#10;&#10;Description générée automatiquement">
            <a:extLst>
              <a:ext uri="{FF2B5EF4-FFF2-40B4-BE49-F238E27FC236}">
                <a16:creationId xmlns:a16="http://schemas.microsoft.com/office/drawing/2014/main" id="{BAD77711-7C15-0AFC-A198-6F5F1C53A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7564"/>
            <a:ext cx="3807021" cy="2454401"/>
          </a:xfrm>
          <a:prstGeom prst="rect">
            <a:avLst/>
          </a:prstGeom>
          <a:ln w="28575">
            <a:solidFill>
              <a:schemeClr val="tx1"/>
            </a:solidFill>
          </a:ln>
        </p:spPr>
      </p:pic>
      <p:pic>
        <p:nvPicPr>
          <p:cNvPr id="22" name="Image 21" descr="Une image contenant texte, Police, ligne, capture d’écran&#10;&#10;Description générée automatiquement">
            <a:extLst>
              <a:ext uri="{FF2B5EF4-FFF2-40B4-BE49-F238E27FC236}">
                <a16:creationId xmlns:a16="http://schemas.microsoft.com/office/drawing/2014/main" id="{EF8F0D63-2A7D-8A75-A5F6-BDABE1703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0007" y="1714412"/>
            <a:ext cx="4892357" cy="1294848"/>
          </a:xfrm>
          <a:prstGeom prst="rect">
            <a:avLst/>
          </a:prstGeom>
          <a:ln w="28575">
            <a:solidFill>
              <a:schemeClr val="tx1"/>
            </a:solidFill>
          </a:ln>
        </p:spPr>
      </p:pic>
      <p:sp>
        <p:nvSpPr>
          <p:cNvPr id="5" name="ZoneTexte 59">
            <a:extLst>
              <a:ext uri="{FF2B5EF4-FFF2-40B4-BE49-F238E27FC236}">
                <a16:creationId xmlns:a16="http://schemas.microsoft.com/office/drawing/2014/main" id="{FCCE4CC2-2FD9-E242-F6C0-DE68A26C3D21}"/>
              </a:ext>
            </a:extLst>
          </p:cNvPr>
          <p:cNvSpPr txBox="1"/>
          <p:nvPr/>
        </p:nvSpPr>
        <p:spPr>
          <a:xfrm>
            <a:off x="542798" y="1297454"/>
            <a:ext cx="3019996" cy="400110"/>
          </a:xfrm>
          <a:prstGeom prst="rect">
            <a:avLst/>
          </a:prstGeom>
          <a:noFill/>
        </p:spPr>
        <p:txBody>
          <a:bodyPr wrap="square" rtlCol="0">
            <a:spAutoFit/>
          </a:bodyPr>
          <a:lstStyle/>
          <a:p>
            <a:pPr algn="just"/>
            <a:r>
              <a:rPr lang="fr-FR" sz="2000" b="1" dirty="0">
                <a:solidFill>
                  <a:schemeClr val="accent1">
                    <a:lumMod val="50000"/>
                  </a:schemeClr>
                </a:solidFill>
                <a:latin typeface="+mj-lt"/>
              </a:rPr>
              <a:t>Entraînement du modèle.</a:t>
            </a:r>
          </a:p>
        </p:txBody>
      </p:sp>
      <p:sp>
        <p:nvSpPr>
          <p:cNvPr id="6" name="ZoneTexte 59">
            <a:extLst>
              <a:ext uri="{FF2B5EF4-FFF2-40B4-BE49-F238E27FC236}">
                <a16:creationId xmlns:a16="http://schemas.microsoft.com/office/drawing/2014/main" id="{F2EA9D7A-6BC7-2606-906E-EC30A67B89C6}"/>
              </a:ext>
            </a:extLst>
          </p:cNvPr>
          <p:cNvSpPr txBox="1"/>
          <p:nvPr/>
        </p:nvSpPr>
        <p:spPr>
          <a:xfrm>
            <a:off x="4583540" y="1297454"/>
            <a:ext cx="3019996" cy="400110"/>
          </a:xfrm>
          <a:prstGeom prst="rect">
            <a:avLst/>
          </a:prstGeom>
          <a:noFill/>
        </p:spPr>
        <p:txBody>
          <a:bodyPr wrap="square" rtlCol="0">
            <a:spAutoFit/>
          </a:bodyPr>
          <a:lstStyle/>
          <a:p>
            <a:pPr algn="just"/>
            <a:r>
              <a:rPr lang="fr-FR" sz="2000" b="1" dirty="0">
                <a:solidFill>
                  <a:schemeClr val="accent1">
                    <a:lumMod val="50000"/>
                  </a:schemeClr>
                </a:solidFill>
                <a:latin typeface="+mj-lt"/>
              </a:rPr>
              <a:t>Evaluation du modèle.</a:t>
            </a:r>
          </a:p>
        </p:txBody>
      </p:sp>
      <p:sp>
        <p:nvSpPr>
          <p:cNvPr id="7" name="ZoneTexte 59">
            <a:extLst>
              <a:ext uri="{FF2B5EF4-FFF2-40B4-BE49-F238E27FC236}">
                <a16:creationId xmlns:a16="http://schemas.microsoft.com/office/drawing/2014/main" id="{C4EF77F6-C642-DB18-A3FF-4F4505985737}"/>
              </a:ext>
            </a:extLst>
          </p:cNvPr>
          <p:cNvSpPr txBox="1"/>
          <p:nvPr/>
        </p:nvSpPr>
        <p:spPr>
          <a:xfrm>
            <a:off x="9353407" y="1314302"/>
            <a:ext cx="3019996" cy="400110"/>
          </a:xfrm>
          <a:prstGeom prst="rect">
            <a:avLst/>
          </a:prstGeom>
          <a:noFill/>
        </p:spPr>
        <p:txBody>
          <a:bodyPr wrap="square" rtlCol="0">
            <a:spAutoFit/>
          </a:bodyPr>
          <a:lstStyle/>
          <a:p>
            <a:pPr algn="just"/>
            <a:r>
              <a:rPr lang="fr-FR" sz="2000" b="1" dirty="0">
                <a:solidFill>
                  <a:schemeClr val="accent1">
                    <a:lumMod val="50000"/>
                  </a:schemeClr>
                </a:solidFill>
                <a:latin typeface="+mj-lt"/>
              </a:rPr>
              <a:t>BLEU Score</a:t>
            </a:r>
          </a:p>
        </p:txBody>
      </p:sp>
      <p:pic>
        <p:nvPicPr>
          <p:cNvPr id="10" name="Picture 9" descr="A close up of text&#10;&#10;Description automatically generated">
            <a:extLst>
              <a:ext uri="{FF2B5EF4-FFF2-40B4-BE49-F238E27FC236}">
                <a16:creationId xmlns:a16="http://schemas.microsoft.com/office/drawing/2014/main" id="{94308504-F576-8F80-E533-5D022A2C7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842" y="4552075"/>
            <a:ext cx="10701249" cy="2095192"/>
          </a:xfrm>
          <a:prstGeom prst="rect">
            <a:avLst/>
          </a:prstGeom>
        </p:spPr>
      </p:pic>
      <p:sp>
        <p:nvSpPr>
          <p:cNvPr id="11" name="TextBox 10">
            <a:extLst>
              <a:ext uri="{FF2B5EF4-FFF2-40B4-BE49-F238E27FC236}">
                <a16:creationId xmlns:a16="http://schemas.microsoft.com/office/drawing/2014/main" id="{A31660E9-D2B2-2A58-01C8-E25169BAB6AD}"/>
              </a:ext>
            </a:extLst>
          </p:cNvPr>
          <p:cNvSpPr txBox="1"/>
          <p:nvPr/>
        </p:nvSpPr>
        <p:spPr>
          <a:xfrm>
            <a:off x="5264150" y="4038084"/>
            <a:ext cx="1854200" cy="461665"/>
          </a:xfrm>
          <a:prstGeom prst="rect">
            <a:avLst/>
          </a:prstGeom>
          <a:noFill/>
        </p:spPr>
        <p:txBody>
          <a:bodyPr wrap="square">
            <a:spAutoFit/>
          </a:bodyPr>
          <a:lstStyle/>
          <a:p>
            <a:r>
              <a:rPr lang="en-US" sz="2400" b="1" dirty="0" err="1"/>
              <a:t>Résultat</a:t>
            </a:r>
            <a:r>
              <a:rPr lang="en-US" sz="2400" b="1" dirty="0"/>
              <a:t>:</a:t>
            </a:r>
          </a:p>
        </p:txBody>
      </p:sp>
      <p:pic>
        <p:nvPicPr>
          <p:cNvPr id="2" name="Image 1">
            <a:extLst>
              <a:ext uri="{FF2B5EF4-FFF2-40B4-BE49-F238E27FC236}">
                <a16:creationId xmlns:a16="http://schemas.microsoft.com/office/drawing/2014/main" id="{0DABDEE9-13F0-0B23-0B7F-D950E1A33C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4601" y="3633942"/>
            <a:ext cx="4171869" cy="429597"/>
          </a:xfrm>
          <a:prstGeom prst="rect">
            <a:avLst/>
          </a:prstGeom>
        </p:spPr>
      </p:pic>
      <p:pic>
        <p:nvPicPr>
          <p:cNvPr id="3" name="Image 2" descr="Une image contenant texte, Police, blanc, capture d’écran&#10;&#10;Description générée automatiquement">
            <a:extLst>
              <a:ext uri="{FF2B5EF4-FFF2-40B4-BE49-F238E27FC236}">
                <a16:creationId xmlns:a16="http://schemas.microsoft.com/office/drawing/2014/main" id="{9D771B5A-A179-BE09-C2B6-AC3242AE03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111" y="3162451"/>
            <a:ext cx="3163865" cy="456140"/>
          </a:xfrm>
          <a:prstGeom prst="rect">
            <a:avLst/>
          </a:prstGeom>
        </p:spPr>
      </p:pic>
    </p:spTree>
    <p:extLst>
      <p:ext uri="{BB962C8B-B14F-4D97-AF65-F5344CB8AC3E}">
        <p14:creationId xmlns:p14="http://schemas.microsoft.com/office/powerpoint/2010/main" val="26989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9A535C9F-A4C1-32E8-7E4B-7DB14F315315}"/>
              </a:ext>
            </a:extLst>
          </p:cNvPr>
          <p:cNvSpPr/>
          <p:nvPr/>
        </p:nvSpPr>
        <p:spPr>
          <a:xfrm rot="2149304">
            <a:off x="-584084" y="3992948"/>
            <a:ext cx="3827436" cy="3805518"/>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C2C5EB0-CDC7-2F4E-8BA1-2F5525A43F9D}"/>
              </a:ext>
            </a:extLst>
          </p:cNvPr>
          <p:cNvSpPr/>
          <p:nvPr/>
        </p:nvSpPr>
        <p:spPr>
          <a:xfrm rot="5400000">
            <a:off x="-138004" y="-1422847"/>
            <a:ext cx="2990820" cy="5417686"/>
          </a:xfrm>
          <a:prstGeom prst="roundRect">
            <a:avLst>
              <a:gd name="adj" fmla="val 50000"/>
            </a:avLst>
          </a:prstGeom>
          <a:solidFill>
            <a:schemeClr val="bg1">
              <a:lumMod val="8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8232670">
            <a:off x="10929740" y="-1667499"/>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8232670">
            <a:off x="11868409" y="-1683738"/>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rot="18405497">
            <a:off x="-655967" y="-1066500"/>
            <a:ext cx="4828774" cy="523220"/>
          </a:xfrm>
          <a:prstGeom prst="rect">
            <a:avLst/>
          </a:prstGeom>
          <a:noFill/>
        </p:spPr>
        <p:txBody>
          <a:bodyPr wrap="square" rtlCol="0">
            <a:spAutoFit/>
          </a:bodyPr>
          <a:lstStyle/>
          <a:p>
            <a:pPr algn="just"/>
            <a:r>
              <a:rPr lang="fr-FR" sz="2800" b="1" dirty="0">
                <a:solidFill>
                  <a:schemeClr val="accent1">
                    <a:lumMod val="50000"/>
                  </a:schemeClr>
                </a:solidFill>
                <a:latin typeface="Algerian" panose="04020705040A02060702" pitchFamily="82" charset="0"/>
              </a:rPr>
              <a:t>LSTM:</a:t>
            </a: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19323691">
            <a:off x="9824336" y="5425038"/>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F748212-6C5F-EF4A-B48D-9843D2F24CB1}"/>
              </a:ext>
            </a:extLst>
          </p:cNvPr>
          <p:cNvSpPr/>
          <p:nvPr/>
        </p:nvSpPr>
        <p:spPr>
          <a:xfrm rot="8313662">
            <a:off x="1424559" y="2462403"/>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Espace réservé du contenu 3">
            <a:extLst>
              <a:ext uri="{FF2B5EF4-FFF2-40B4-BE49-F238E27FC236}">
                <a16:creationId xmlns:a16="http://schemas.microsoft.com/office/drawing/2014/main" id="{CCE747E2-C9DE-706C-9DC6-3D181D5538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0677" y="366491"/>
            <a:ext cx="5913066" cy="5670202"/>
          </a:xfrm>
          <a:prstGeom prst="rect">
            <a:avLst/>
          </a:prstGeom>
          <a:ln w="28575">
            <a:solidFill>
              <a:schemeClr val="tx1"/>
            </a:solidFill>
          </a:ln>
        </p:spPr>
      </p:pic>
      <p:pic>
        <p:nvPicPr>
          <p:cNvPr id="5" name="Image 4">
            <a:extLst>
              <a:ext uri="{FF2B5EF4-FFF2-40B4-BE49-F238E27FC236}">
                <a16:creationId xmlns:a16="http://schemas.microsoft.com/office/drawing/2014/main" id="{A54768BF-4947-D634-5583-9B1F1EC8AD80}"/>
              </a:ext>
            </a:extLst>
          </p:cNvPr>
          <p:cNvPicPr>
            <a:picLocks noChangeAspect="1"/>
          </p:cNvPicPr>
          <p:nvPr/>
        </p:nvPicPr>
        <p:blipFill>
          <a:blip r:embed="rId3"/>
          <a:stretch>
            <a:fillRect/>
          </a:stretch>
        </p:blipFill>
        <p:spPr>
          <a:xfrm>
            <a:off x="1051833" y="420681"/>
            <a:ext cx="4706007" cy="2238687"/>
          </a:xfrm>
          <a:prstGeom prst="rect">
            <a:avLst/>
          </a:prstGeom>
          <a:ln w="28575">
            <a:solidFill>
              <a:schemeClr val="tx1"/>
            </a:solidFill>
          </a:ln>
        </p:spPr>
      </p:pic>
      <p:pic>
        <p:nvPicPr>
          <p:cNvPr id="8" name="Image 7">
            <a:extLst>
              <a:ext uri="{FF2B5EF4-FFF2-40B4-BE49-F238E27FC236}">
                <a16:creationId xmlns:a16="http://schemas.microsoft.com/office/drawing/2014/main" id="{E44E60A9-B79F-5D85-0EA7-1BF9DEFB968C}"/>
              </a:ext>
            </a:extLst>
          </p:cNvPr>
          <p:cNvPicPr>
            <a:picLocks noChangeAspect="1"/>
          </p:cNvPicPr>
          <p:nvPr/>
        </p:nvPicPr>
        <p:blipFill>
          <a:blip r:embed="rId4"/>
          <a:stretch>
            <a:fillRect/>
          </a:stretch>
        </p:blipFill>
        <p:spPr>
          <a:xfrm>
            <a:off x="1243618" y="2869323"/>
            <a:ext cx="4338525" cy="2981741"/>
          </a:xfrm>
          <a:prstGeom prst="rect">
            <a:avLst/>
          </a:prstGeom>
          <a:ln w="28575">
            <a:solidFill>
              <a:schemeClr val="tx1"/>
            </a:solidFill>
          </a:ln>
        </p:spPr>
      </p:pic>
    </p:spTree>
    <p:extLst>
      <p:ext uri="{BB962C8B-B14F-4D97-AF65-F5344CB8AC3E}">
        <p14:creationId xmlns:p14="http://schemas.microsoft.com/office/powerpoint/2010/main" val="2646817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5063500F-DAAC-4D99-D3F2-4C1F1EE00CA8}"/>
              </a:ext>
            </a:extLst>
          </p:cNvPr>
          <p:cNvGrpSpPr/>
          <p:nvPr/>
        </p:nvGrpSpPr>
        <p:grpSpPr>
          <a:xfrm>
            <a:off x="93371" y="-2395756"/>
            <a:ext cx="12005257" cy="11246415"/>
            <a:chOff x="67375" y="-2016861"/>
            <a:chExt cx="12005257" cy="11246415"/>
          </a:xfrm>
          <a:blipFill>
            <a:blip r:embed="rId3">
              <a:alphaModFix amt="75000"/>
            </a:blip>
            <a:stretch>
              <a:fillRect/>
            </a:stretch>
          </a:blipFill>
        </p:grpSpPr>
        <p:sp>
          <p:nvSpPr>
            <p:cNvPr id="4" name="Rectangle : coins arrondis 3">
              <a:extLst>
                <a:ext uri="{FF2B5EF4-FFF2-40B4-BE49-F238E27FC236}">
                  <a16:creationId xmlns:a16="http://schemas.microsoft.com/office/drawing/2014/main" id="{65D47322-99E1-AA84-3264-D63BDF2A7D5F}"/>
                </a:ext>
              </a:extLst>
            </p:cNvPr>
            <p:cNvSpPr/>
            <p:nvPr/>
          </p:nvSpPr>
          <p:spPr>
            <a:xfrm rot="18378680">
              <a:off x="571138" y="2059811"/>
              <a:ext cx="10533968"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34F8274B-5F08-EA82-E80D-0576E6716C11}"/>
                </a:ext>
              </a:extLst>
            </p:cNvPr>
            <p:cNvSpPr/>
            <p:nvPr/>
          </p:nvSpPr>
          <p:spPr>
            <a:xfrm rot="2149304">
              <a:off x="1657927" y="-993163"/>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6E30B5A2-98EB-062E-5C0F-7E125372893B}"/>
                </a:ext>
              </a:extLst>
            </p:cNvPr>
            <p:cNvSpPr/>
            <p:nvPr/>
          </p:nvSpPr>
          <p:spPr>
            <a:xfrm rot="2149304">
              <a:off x="2487628" y="-1612400"/>
              <a:ext cx="6471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081A0097-B88E-E13A-AA00-D6AD759C8807}"/>
                </a:ext>
              </a:extLst>
            </p:cNvPr>
            <p:cNvSpPr/>
            <p:nvPr/>
          </p:nvSpPr>
          <p:spPr>
            <a:xfrm rot="2149304">
              <a:off x="11583680" y="3915572"/>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344C28D-B8D8-D98F-8979-963D0008636E}"/>
                </a:ext>
              </a:extLst>
            </p:cNvPr>
            <p:cNvSpPr/>
            <p:nvPr/>
          </p:nvSpPr>
          <p:spPr>
            <a:xfrm rot="2149304">
              <a:off x="10473025" y="2646708"/>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B34B3BCB-68F0-F537-C6FD-70AB67897BE0}"/>
                </a:ext>
              </a:extLst>
            </p:cNvPr>
            <p:cNvSpPr/>
            <p:nvPr/>
          </p:nvSpPr>
          <p:spPr>
            <a:xfrm rot="2149304">
              <a:off x="8869651" y="-2016861"/>
              <a:ext cx="9049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21A8F10-80F4-66F0-3788-E0163FBF3735}"/>
                </a:ext>
              </a:extLst>
            </p:cNvPr>
            <p:cNvSpPr/>
            <p:nvPr/>
          </p:nvSpPr>
          <p:spPr>
            <a:xfrm rot="2149304">
              <a:off x="10086443" y="449918"/>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0" name="ZoneTexte 59">
            <a:extLst>
              <a:ext uri="{FF2B5EF4-FFF2-40B4-BE49-F238E27FC236}">
                <a16:creationId xmlns:a16="http://schemas.microsoft.com/office/drawing/2014/main" id="{D375D3D0-6CA6-92D6-61CB-86D90F92C711}"/>
              </a:ext>
            </a:extLst>
          </p:cNvPr>
          <p:cNvSpPr txBox="1"/>
          <p:nvPr/>
        </p:nvSpPr>
        <p:spPr>
          <a:xfrm>
            <a:off x="3918835" y="2946907"/>
            <a:ext cx="5266107" cy="1015663"/>
          </a:xfrm>
          <a:prstGeom prst="rect">
            <a:avLst/>
          </a:prstGeom>
          <a:noFill/>
        </p:spPr>
        <p:txBody>
          <a:bodyPr wrap="square" rtlCol="0">
            <a:spAutoFit/>
          </a:bodyPr>
          <a:lstStyle/>
          <a:p>
            <a:pPr algn="ctr"/>
            <a:r>
              <a:rPr lang="fr-FR" sz="6000" b="1" dirty="0">
                <a:solidFill>
                  <a:schemeClr val="accent2">
                    <a:lumMod val="50000"/>
                  </a:schemeClr>
                </a:solidFill>
                <a:latin typeface="Algerian" panose="04020705040A02060702" pitchFamily="82" charset="0"/>
              </a:rPr>
              <a:t>Déploiement</a:t>
            </a:r>
          </a:p>
        </p:txBody>
      </p:sp>
      <p:sp>
        <p:nvSpPr>
          <p:cNvPr id="14" name="Rectangle : coins arrondis 13">
            <a:extLst>
              <a:ext uri="{FF2B5EF4-FFF2-40B4-BE49-F238E27FC236}">
                <a16:creationId xmlns:a16="http://schemas.microsoft.com/office/drawing/2014/main" id="{9FEA524D-2069-AD0B-5001-CE17315EA03A}"/>
              </a:ext>
            </a:extLst>
          </p:cNvPr>
          <p:cNvSpPr/>
          <p:nvPr/>
        </p:nvSpPr>
        <p:spPr>
          <a:xfrm rot="2149304">
            <a:off x="13682757" y="-2043496"/>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7B047B18-00B9-3E98-A211-1117F4DD5AD1}"/>
              </a:ext>
            </a:extLst>
          </p:cNvPr>
          <p:cNvSpPr/>
          <p:nvPr/>
        </p:nvSpPr>
        <p:spPr>
          <a:xfrm rot="8313662">
            <a:off x="14101272" y="1600919"/>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38DA45B-3472-E8A7-A97F-2DB94D697BBF}"/>
              </a:ext>
            </a:extLst>
          </p:cNvPr>
          <p:cNvSpPr txBox="1"/>
          <p:nvPr/>
        </p:nvSpPr>
        <p:spPr>
          <a:xfrm rot="18369887">
            <a:off x="5233294" y="5509423"/>
            <a:ext cx="2778759" cy="461665"/>
          </a:xfrm>
          <a:prstGeom prst="rect">
            <a:avLst/>
          </a:prstGeom>
          <a:noFill/>
        </p:spPr>
        <p:txBody>
          <a:bodyPr wrap="square" rtlCol="0">
            <a:spAutoFit/>
          </a:bodyPr>
          <a:lstStyle/>
          <a:p>
            <a:pPr algn="just"/>
            <a:r>
              <a:rPr lang="fr-FR" sz="2400" b="1" dirty="0" err="1">
                <a:latin typeface="Algerian" panose="04020705040A02060702" pitchFamily="82" charset="0"/>
              </a:rPr>
              <a:t>Esi_summerizer</a:t>
            </a:r>
            <a:endParaRPr lang="fr-FR" sz="2400" b="1" dirty="0">
              <a:latin typeface="Algerian" panose="04020705040A02060702" pitchFamily="82" charset="0"/>
            </a:endParaRPr>
          </a:p>
        </p:txBody>
      </p:sp>
    </p:spTree>
    <p:extLst>
      <p:ext uri="{BB962C8B-B14F-4D97-AF65-F5344CB8AC3E}">
        <p14:creationId xmlns:p14="http://schemas.microsoft.com/office/powerpoint/2010/main" val="286767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ZoneTexte 59">
            <a:extLst>
              <a:ext uri="{FF2B5EF4-FFF2-40B4-BE49-F238E27FC236}">
                <a16:creationId xmlns:a16="http://schemas.microsoft.com/office/drawing/2014/main" id="{D375D3D0-6CA6-92D6-61CB-86D90F92C711}"/>
              </a:ext>
            </a:extLst>
          </p:cNvPr>
          <p:cNvSpPr txBox="1"/>
          <p:nvPr/>
        </p:nvSpPr>
        <p:spPr>
          <a:xfrm>
            <a:off x="390882" y="-23008"/>
            <a:ext cx="4828774" cy="584775"/>
          </a:xfrm>
          <a:prstGeom prst="rect">
            <a:avLst/>
          </a:prstGeom>
          <a:noFill/>
        </p:spPr>
        <p:txBody>
          <a:bodyPr wrap="square" rtlCol="0">
            <a:spAutoFit/>
          </a:bodyPr>
          <a:lstStyle/>
          <a:p>
            <a:pPr algn="just"/>
            <a:r>
              <a:rPr lang="fr-FR" sz="3200" b="1" dirty="0">
                <a:solidFill>
                  <a:schemeClr val="accent2">
                    <a:lumMod val="50000"/>
                  </a:schemeClr>
                </a:solidFill>
                <a:latin typeface="Algerian" panose="04020705040A02060702" pitchFamily="82" charset="0"/>
              </a:rPr>
              <a:t>architecture</a:t>
            </a:r>
          </a:p>
        </p:txBody>
      </p:sp>
      <p:pic>
        <p:nvPicPr>
          <p:cNvPr id="2" name="Image 1">
            <a:extLst>
              <a:ext uri="{FF2B5EF4-FFF2-40B4-BE49-F238E27FC236}">
                <a16:creationId xmlns:a16="http://schemas.microsoft.com/office/drawing/2014/main" id="{E9D1E43B-B414-3688-1FED-62B5B1DAF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51" y="561767"/>
            <a:ext cx="11489267" cy="6117329"/>
          </a:xfrm>
          <a:prstGeom prst="rect">
            <a:avLst/>
          </a:prstGeom>
        </p:spPr>
      </p:pic>
      <p:sp>
        <p:nvSpPr>
          <p:cNvPr id="4" name="Rectangle : coins arrondis 3">
            <a:extLst>
              <a:ext uri="{FF2B5EF4-FFF2-40B4-BE49-F238E27FC236}">
                <a16:creationId xmlns:a16="http://schemas.microsoft.com/office/drawing/2014/main" id="{65D47322-99E1-AA84-3264-D63BDF2A7D5F}"/>
              </a:ext>
            </a:extLst>
          </p:cNvPr>
          <p:cNvSpPr/>
          <p:nvPr/>
        </p:nvSpPr>
        <p:spPr>
          <a:xfrm rot="2149304">
            <a:off x="11226447" y="4160205"/>
            <a:ext cx="658643"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EBF25F3-5C7F-C61E-4297-0E636F573737}"/>
              </a:ext>
            </a:extLst>
          </p:cNvPr>
          <p:cNvSpPr txBox="1"/>
          <p:nvPr/>
        </p:nvSpPr>
        <p:spPr>
          <a:xfrm>
            <a:off x="5486399" y="3021496"/>
            <a:ext cx="1457740" cy="369332"/>
          </a:xfrm>
          <a:prstGeom prst="rect">
            <a:avLst/>
          </a:prstGeom>
          <a:noFill/>
        </p:spPr>
        <p:txBody>
          <a:bodyPr wrap="square" rtlCol="0">
            <a:spAutoFit/>
          </a:bodyPr>
          <a:lstStyle/>
          <a:p>
            <a:r>
              <a:rPr lang="fr-FR" b="1" dirty="0">
                <a:solidFill>
                  <a:schemeClr val="bg1"/>
                </a:solidFill>
              </a:rPr>
              <a:t>http POST</a:t>
            </a:r>
          </a:p>
        </p:txBody>
      </p:sp>
    </p:spTree>
    <p:extLst>
      <p:ext uri="{BB962C8B-B14F-4D97-AF65-F5344CB8AC3E}">
        <p14:creationId xmlns:p14="http://schemas.microsoft.com/office/powerpoint/2010/main" val="3935569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logiciel, Logiciel multimédia&#10;&#10;Description générée automatiquement">
            <a:extLst>
              <a:ext uri="{FF2B5EF4-FFF2-40B4-BE49-F238E27FC236}">
                <a16:creationId xmlns:a16="http://schemas.microsoft.com/office/drawing/2014/main" id="{2C2656C8-F30D-8B78-169D-4FD455B94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714" y="736986"/>
            <a:ext cx="9858572" cy="5760780"/>
          </a:xfrm>
          <a:prstGeom prst="rect">
            <a:avLst/>
          </a:prstGeom>
          <a:ln w="38100">
            <a:solidFill>
              <a:schemeClr val="tx1"/>
            </a:solidFill>
          </a:ln>
        </p:spPr>
      </p:pic>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a:off x="193839" y="77190"/>
            <a:ext cx="4828774" cy="646331"/>
          </a:xfrm>
          <a:prstGeom prst="rect">
            <a:avLst/>
          </a:prstGeom>
          <a:noFill/>
        </p:spPr>
        <p:txBody>
          <a:bodyPr wrap="square" rtlCol="0">
            <a:spAutoFit/>
          </a:bodyPr>
          <a:lstStyle/>
          <a:p>
            <a:pPr algn="just"/>
            <a:r>
              <a:rPr lang="fr-FR" sz="3600" b="1" dirty="0">
                <a:solidFill>
                  <a:schemeClr val="accent2">
                    <a:lumMod val="50000"/>
                  </a:schemeClr>
                </a:solidFill>
                <a:latin typeface="Algerian" panose="04020705040A02060702" pitchFamily="82" charset="0"/>
              </a:rPr>
              <a:t>Login</a:t>
            </a:r>
          </a:p>
        </p:txBody>
      </p:sp>
      <p:sp>
        <p:nvSpPr>
          <p:cNvPr id="4" name="Rectangle : coins arrondis 3">
            <a:extLst>
              <a:ext uri="{FF2B5EF4-FFF2-40B4-BE49-F238E27FC236}">
                <a16:creationId xmlns:a16="http://schemas.microsoft.com/office/drawing/2014/main" id="{65D47322-99E1-AA84-3264-D63BDF2A7D5F}"/>
              </a:ext>
            </a:extLst>
          </p:cNvPr>
          <p:cNvSpPr/>
          <p:nvPr/>
        </p:nvSpPr>
        <p:spPr>
          <a:xfrm rot="2149304">
            <a:off x="11226447" y="4160205"/>
            <a:ext cx="658643"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066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a:off x="193839" y="140313"/>
            <a:ext cx="4828774" cy="646331"/>
          </a:xfrm>
          <a:prstGeom prst="rect">
            <a:avLst/>
          </a:prstGeom>
          <a:noFill/>
        </p:spPr>
        <p:txBody>
          <a:bodyPr wrap="square" rtlCol="0">
            <a:spAutoFit/>
          </a:bodyPr>
          <a:lstStyle/>
          <a:p>
            <a:pPr algn="just"/>
            <a:r>
              <a:rPr lang="fr-FR" sz="3600" b="1" dirty="0">
                <a:solidFill>
                  <a:schemeClr val="accent2">
                    <a:lumMod val="50000"/>
                  </a:schemeClr>
                </a:solidFill>
                <a:latin typeface="Algerian" panose="04020705040A02060702" pitchFamily="82" charset="0"/>
              </a:rPr>
              <a:t>Home page</a:t>
            </a:r>
          </a:p>
        </p:txBody>
      </p:sp>
      <p:sp>
        <p:nvSpPr>
          <p:cNvPr id="4" name="Rectangle : coins arrondis 3">
            <a:extLst>
              <a:ext uri="{FF2B5EF4-FFF2-40B4-BE49-F238E27FC236}">
                <a16:creationId xmlns:a16="http://schemas.microsoft.com/office/drawing/2014/main" id="{65D47322-99E1-AA84-3264-D63BDF2A7D5F}"/>
              </a:ext>
            </a:extLst>
          </p:cNvPr>
          <p:cNvSpPr/>
          <p:nvPr/>
        </p:nvSpPr>
        <p:spPr>
          <a:xfrm rot="2149304">
            <a:off x="11226447" y="4160205"/>
            <a:ext cx="658643"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descr="Une image contenant texte, Appareils électroniques, capture d’écran, logiciel&#10;&#10;Description générée automatiquement">
            <a:extLst>
              <a:ext uri="{FF2B5EF4-FFF2-40B4-BE49-F238E27FC236}">
                <a16:creationId xmlns:a16="http://schemas.microsoft.com/office/drawing/2014/main" id="{B2DD3AE2-FD3D-AF29-A8CE-7EE56AAEF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661" y="785411"/>
            <a:ext cx="10898121" cy="6072557"/>
          </a:xfrm>
          <a:prstGeom prst="rect">
            <a:avLst/>
          </a:prstGeom>
        </p:spPr>
      </p:pic>
      <p:sp>
        <p:nvSpPr>
          <p:cNvPr id="67" name="Rectangle : coins arrondis 66">
            <a:extLst>
              <a:ext uri="{FF2B5EF4-FFF2-40B4-BE49-F238E27FC236}">
                <a16:creationId xmlns:a16="http://schemas.microsoft.com/office/drawing/2014/main" id="{9AA72FE4-4F55-F7FB-7757-9AC77EF0144A}"/>
              </a:ext>
            </a:extLst>
          </p:cNvPr>
          <p:cNvSpPr/>
          <p:nvPr/>
        </p:nvSpPr>
        <p:spPr>
          <a:xfrm rot="19721117">
            <a:off x="11393749" y="-1543724"/>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107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258620" y="-1466457"/>
            <a:ext cx="772769"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7B2B05DB-AB3B-77A4-E9D7-FC772CA42CA6}"/>
              </a:ext>
            </a:extLst>
          </p:cNvPr>
          <p:cNvSpPr/>
          <p:nvPr/>
        </p:nvSpPr>
        <p:spPr>
          <a:xfrm rot="2149304">
            <a:off x="814481" y="-1236281"/>
            <a:ext cx="9604595" cy="11128827"/>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12974557">
            <a:off x="413333" y="-1270887"/>
            <a:ext cx="745664" cy="4433042"/>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a:off x="9450134" y="0"/>
            <a:ext cx="4828774" cy="646331"/>
          </a:xfrm>
          <a:prstGeom prst="rect">
            <a:avLst/>
          </a:prstGeom>
          <a:noFill/>
        </p:spPr>
        <p:txBody>
          <a:bodyPr wrap="square" rtlCol="0">
            <a:spAutoFit/>
          </a:bodyPr>
          <a:lstStyle/>
          <a:p>
            <a:pPr algn="just"/>
            <a:r>
              <a:rPr lang="fr-FR" sz="3600" b="1" dirty="0">
                <a:solidFill>
                  <a:schemeClr val="accent2">
                    <a:lumMod val="50000"/>
                  </a:schemeClr>
                </a:solidFill>
                <a:latin typeface="Algerian" panose="04020705040A02060702" pitchFamily="82" charset="0"/>
              </a:rPr>
              <a:t>Conclusion</a:t>
            </a:r>
          </a:p>
        </p:txBody>
      </p:sp>
      <p:sp>
        <p:nvSpPr>
          <p:cNvPr id="2" name="ZoneTexte 1">
            <a:extLst>
              <a:ext uri="{FF2B5EF4-FFF2-40B4-BE49-F238E27FC236}">
                <a16:creationId xmlns:a16="http://schemas.microsoft.com/office/drawing/2014/main" id="{1457B968-B0FA-BEC0-C8C3-929D3419D2C5}"/>
              </a:ext>
            </a:extLst>
          </p:cNvPr>
          <p:cNvSpPr txBox="1"/>
          <p:nvPr/>
        </p:nvSpPr>
        <p:spPr>
          <a:xfrm>
            <a:off x="2411351" y="2506514"/>
            <a:ext cx="6634922" cy="2554545"/>
          </a:xfrm>
          <a:custGeom>
            <a:avLst/>
            <a:gdLst>
              <a:gd name="connsiteX0" fmla="*/ 0 w 6634922"/>
              <a:gd name="connsiteY0" fmla="*/ 0 h 2554545"/>
              <a:gd name="connsiteX1" fmla="*/ 552910 w 6634922"/>
              <a:gd name="connsiteY1" fmla="*/ 0 h 2554545"/>
              <a:gd name="connsiteX2" fmla="*/ 1039471 w 6634922"/>
              <a:gd name="connsiteY2" fmla="*/ 0 h 2554545"/>
              <a:gd name="connsiteX3" fmla="*/ 1592381 w 6634922"/>
              <a:gd name="connsiteY3" fmla="*/ 0 h 2554545"/>
              <a:gd name="connsiteX4" fmla="*/ 2078942 w 6634922"/>
              <a:gd name="connsiteY4" fmla="*/ 0 h 2554545"/>
              <a:gd name="connsiteX5" fmla="*/ 2565503 w 6634922"/>
              <a:gd name="connsiteY5" fmla="*/ 0 h 2554545"/>
              <a:gd name="connsiteX6" fmla="*/ 3118413 w 6634922"/>
              <a:gd name="connsiteY6" fmla="*/ 0 h 2554545"/>
              <a:gd name="connsiteX7" fmla="*/ 3538625 w 6634922"/>
              <a:gd name="connsiteY7" fmla="*/ 0 h 2554545"/>
              <a:gd name="connsiteX8" fmla="*/ 4157884 w 6634922"/>
              <a:gd name="connsiteY8" fmla="*/ 0 h 2554545"/>
              <a:gd name="connsiteX9" fmla="*/ 4843493 w 6634922"/>
              <a:gd name="connsiteY9" fmla="*/ 0 h 2554545"/>
              <a:gd name="connsiteX10" fmla="*/ 5396403 w 6634922"/>
              <a:gd name="connsiteY10" fmla="*/ 0 h 2554545"/>
              <a:gd name="connsiteX11" fmla="*/ 5816615 w 6634922"/>
              <a:gd name="connsiteY11" fmla="*/ 0 h 2554545"/>
              <a:gd name="connsiteX12" fmla="*/ 6634922 w 6634922"/>
              <a:gd name="connsiteY12" fmla="*/ 0 h 2554545"/>
              <a:gd name="connsiteX13" fmla="*/ 6634922 w 6634922"/>
              <a:gd name="connsiteY13" fmla="*/ 562000 h 2554545"/>
              <a:gd name="connsiteX14" fmla="*/ 6634922 w 6634922"/>
              <a:gd name="connsiteY14" fmla="*/ 1098454 h 2554545"/>
              <a:gd name="connsiteX15" fmla="*/ 6634922 w 6634922"/>
              <a:gd name="connsiteY15" fmla="*/ 1609363 h 2554545"/>
              <a:gd name="connsiteX16" fmla="*/ 6634922 w 6634922"/>
              <a:gd name="connsiteY16" fmla="*/ 2554545 h 2554545"/>
              <a:gd name="connsiteX17" fmla="*/ 6148361 w 6634922"/>
              <a:gd name="connsiteY17" fmla="*/ 2554545 h 2554545"/>
              <a:gd name="connsiteX18" fmla="*/ 5595451 w 6634922"/>
              <a:gd name="connsiteY18" fmla="*/ 2554545 h 2554545"/>
              <a:gd name="connsiteX19" fmla="*/ 5042541 w 6634922"/>
              <a:gd name="connsiteY19" fmla="*/ 2554545 h 2554545"/>
              <a:gd name="connsiteX20" fmla="*/ 4356932 w 6634922"/>
              <a:gd name="connsiteY20" fmla="*/ 2554545 h 2554545"/>
              <a:gd name="connsiteX21" fmla="*/ 4003070 w 6634922"/>
              <a:gd name="connsiteY21" fmla="*/ 2554545 h 2554545"/>
              <a:gd name="connsiteX22" fmla="*/ 3516509 w 6634922"/>
              <a:gd name="connsiteY22" fmla="*/ 2554545 h 2554545"/>
              <a:gd name="connsiteX23" fmla="*/ 2963598 w 6634922"/>
              <a:gd name="connsiteY23" fmla="*/ 2554545 h 2554545"/>
              <a:gd name="connsiteX24" fmla="*/ 2609736 w 6634922"/>
              <a:gd name="connsiteY24" fmla="*/ 2554545 h 2554545"/>
              <a:gd name="connsiteX25" fmla="*/ 1924127 w 6634922"/>
              <a:gd name="connsiteY25" fmla="*/ 2554545 h 2554545"/>
              <a:gd name="connsiteX26" fmla="*/ 1238519 w 6634922"/>
              <a:gd name="connsiteY26" fmla="*/ 2554545 h 2554545"/>
              <a:gd name="connsiteX27" fmla="*/ 884656 w 6634922"/>
              <a:gd name="connsiteY27" fmla="*/ 2554545 h 2554545"/>
              <a:gd name="connsiteX28" fmla="*/ 0 w 6634922"/>
              <a:gd name="connsiteY28" fmla="*/ 2554545 h 2554545"/>
              <a:gd name="connsiteX29" fmla="*/ 0 w 6634922"/>
              <a:gd name="connsiteY29" fmla="*/ 2094727 h 2554545"/>
              <a:gd name="connsiteX30" fmla="*/ 0 w 6634922"/>
              <a:gd name="connsiteY30" fmla="*/ 1660454 h 2554545"/>
              <a:gd name="connsiteX31" fmla="*/ 0 w 6634922"/>
              <a:gd name="connsiteY31" fmla="*/ 1124000 h 2554545"/>
              <a:gd name="connsiteX32" fmla="*/ 0 w 6634922"/>
              <a:gd name="connsiteY32" fmla="*/ 587545 h 2554545"/>
              <a:gd name="connsiteX33" fmla="*/ 0 w 6634922"/>
              <a:gd name="connsiteY33" fmla="*/ 0 h 255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34922" h="2554545" fill="none" extrusionOk="0">
                <a:moveTo>
                  <a:pt x="0" y="0"/>
                </a:moveTo>
                <a:cubicBezTo>
                  <a:pt x="231607" y="-28417"/>
                  <a:pt x="375838" y="56154"/>
                  <a:pt x="552910" y="0"/>
                </a:cubicBezTo>
                <a:cubicBezTo>
                  <a:pt x="729982" y="-56154"/>
                  <a:pt x="907743" y="51829"/>
                  <a:pt x="1039471" y="0"/>
                </a:cubicBezTo>
                <a:cubicBezTo>
                  <a:pt x="1171199" y="-51829"/>
                  <a:pt x="1481479" y="20432"/>
                  <a:pt x="1592381" y="0"/>
                </a:cubicBezTo>
                <a:cubicBezTo>
                  <a:pt x="1703283" y="-20432"/>
                  <a:pt x="1855813" y="35216"/>
                  <a:pt x="2078942" y="0"/>
                </a:cubicBezTo>
                <a:cubicBezTo>
                  <a:pt x="2302071" y="-35216"/>
                  <a:pt x="2352672" y="33376"/>
                  <a:pt x="2565503" y="0"/>
                </a:cubicBezTo>
                <a:cubicBezTo>
                  <a:pt x="2778334" y="-33376"/>
                  <a:pt x="2963828" y="8607"/>
                  <a:pt x="3118413" y="0"/>
                </a:cubicBezTo>
                <a:cubicBezTo>
                  <a:pt x="3272998" y="-8607"/>
                  <a:pt x="3347109" y="21832"/>
                  <a:pt x="3538625" y="0"/>
                </a:cubicBezTo>
                <a:cubicBezTo>
                  <a:pt x="3730141" y="-21832"/>
                  <a:pt x="3983152" y="33388"/>
                  <a:pt x="4157884" y="0"/>
                </a:cubicBezTo>
                <a:cubicBezTo>
                  <a:pt x="4332616" y="-33388"/>
                  <a:pt x="4616810" y="64253"/>
                  <a:pt x="4843493" y="0"/>
                </a:cubicBezTo>
                <a:cubicBezTo>
                  <a:pt x="5070176" y="-64253"/>
                  <a:pt x="5172350" y="17388"/>
                  <a:pt x="5396403" y="0"/>
                </a:cubicBezTo>
                <a:cubicBezTo>
                  <a:pt x="5620456" y="-17388"/>
                  <a:pt x="5695031" y="35805"/>
                  <a:pt x="5816615" y="0"/>
                </a:cubicBezTo>
                <a:cubicBezTo>
                  <a:pt x="5938199" y="-35805"/>
                  <a:pt x="6455227" y="34155"/>
                  <a:pt x="6634922" y="0"/>
                </a:cubicBezTo>
                <a:cubicBezTo>
                  <a:pt x="6696555" y="206701"/>
                  <a:pt x="6603115" y="389482"/>
                  <a:pt x="6634922" y="562000"/>
                </a:cubicBezTo>
                <a:cubicBezTo>
                  <a:pt x="6666729" y="734518"/>
                  <a:pt x="6591436" y="963956"/>
                  <a:pt x="6634922" y="1098454"/>
                </a:cubicBezTo>
                <a:cubicBezTo>
                  <a:pt x="6678408" y="1232952"/>
                  <a:pt x="6588474" y="1426904"/>
                  <a:pt x="6634922" y="1609363"/>
                </a:cubicBezTo>
                <a:cubicBezTo>
                  <a:pt x="6681370" y="1791822"/>
                  <a:pt x="6629248" y="2244502"/>
                  <a:pt x="6634922" y="2554545"/>
                </a:cubicBezTo>
                <a:cubicBezTo>
                  <a:pt x="6443720" y="2562886"/>
                  <a:pt x="6358306" y="2541269"/>
                  <a:pt x="6148361" y="2554545"/>
                </a:cubicBezTo>
                <a:cubicBezTo>
                  <a:pt x="5938416" y="2567821"/>
                  <a:pt x="5706999" y="2504932"/>
                  <a:pt x="5595451" y="2554545"/>
                </a:cubicBezTo>
                <a:cubicBezTo>
                  <a:pt x="5483903" y="2604158"/>
                  <a:pt x="5201810" y="2543850"/>
                  <a:pt x="5042541" y="2554545"/>
                </a:cubicBezTo>
                <a:cubicBezTo>
                  <a:pt x="4883272" y="2565240"/>
                  <a:pt x="4697670" y="2518034"/>
                  <a:pt x="4356932" y="2554545"/>
                </a:cubicBezTo>
                <a:cubicBezTo>
                  <a:pt x="4016194" y="2591056"/>
                  <a:pt x="4153506" y="2516571"/>
                  <a:pt x="4003070" y="2554545"/>
                </a:cubicBezTo>
                <a:cubicBezTo>
                  <a:pt x="3852634" y="2592519"/>
                  <a:pt x="3669671" y="2505741"/>
                  <a:pt x="3516509" y="2554545"/>
                </a:cubicBezTo>
                <a:cubicBezTo>
                  <a:pt x="3363347" y="2603349"/>
                  <a:pt x="3186443" y="2508309"/>
                  <a:pt x="2963598" y="2554545"/>
                </a:cubicBezTo>
                <a:cubicBezTo>
                  <a:pt x="2740753" y="2600781"/>
                  <a:pt x="2688546" y="2526131"/>
                  <a:pt x="2609736" y="2554545"/>
                </a:cubicBezTo>
                <a:cubicBezTo>
                  <a:pt x="2530926" y="2582959"/>
                  <a:pt x="2072486" y="2522957"/>
                  <a:pt x="1924127" y="2554545"/>
                </a:cubicBezTo>
                <a:cubicBezTo>
                  <a:pt x="1775768" y="2586133"/>
                  <a:pt x="1385366" y="2528576"/>
                  <a:pt x="1238519" y="2554545"/>
                </a:cubicBezTo>
                <a:cubicBezTo>
                  <a:pt x="1091672" y="2580514"/>
                  <a:pt x="973356" y="2551520"/>
                  <a:pt x="884656" y="2554545"/>
                </a:cubicBezTo>
                <a:cubicBezTo>
                  <a:pt x="795956" y="2557570"/>
                  <a:pt x="260857" y="2527827"/>
                  <a:pt x="0" y="2554545"/>
                </a:cubicBezTo>
                <a:cubicBezTo>
                  <a:pt x="-13003" y="2449179"/>
                  <a:pt x="46269" y="2243535"/>
                  <a:pt x="0" y="2094727"/>
                </a:cubicBezTo>
                <a:cubicBezTo>
                  <a:pt x="-46269" y="1945919"/>
                  <a:pt x="24308" y="1791292"/>
                  <a:pt x="0" y="1660454"/>
                </a:cubicBezTo>
                <a:cubicBezTo>
                  <a:pt x="-24308" y="1529616"/>
                  <a:pt x="17042" y="1364901"/>
                  <a:pt x="0" y="1124000"/>
                </a:cubicBezTo>
                <a:cubicBezTo>
                  <a:pt x="-17042" y="883099"/>
                  <a:pt x="27136" y="789723"/>
                  <a:pt x="0" y="587545"/>
                </a:cubicBezTo>
                <a:cubicBezTo>
                  <a:pt x="-27136" y="385368"/>
                  <a:pt x="69402" y="254147"/>
                  <a:pt x="0" y="0"/>
                </a:cubicBezTo>
                <a:close/>
              </a:path>
              <a:path w="6634922" h="2554545" stroke="0" extrusionOk="0">
                <a:moveTo>
                  <a:pt x="0" y="0"/>
                </a:moveTo>
                <a:cubicBezTo>
                  <a:pt x="153785" y="-56995"/>
                  <a:pt x="448435" y="15310"/>
                  <a:pt x="619259" y="0"/>
                </a:cubicBezTo>
                <a:cubicBezTo>
                  <a:pt x="790083" y="-15310"/>
                  <a:pt x="806820" y="31376"/>
                  <a:pt x="973122" y="0"/>
                </a:cubicBezTo>
                <a:cubicBezTo>
                  <a:pt x="1139424" y="-31376"/>
                  <a:pt x="1248159" y="20355"/>
                  <a:pt x="1459683" y="0"/>
                </a:cubicBezTo>
                <a:cubicBezTo>
                  <a:pt x="1671207" y="-20355"/>
                  <a:pt x="1712418" y="33190"/>
                  <a:pt x="1813545" y="0"/>
                </a:cubicBezTo>
                <a:cubicBezTo>
                  <a:pt x="1914672" y="-33190"/>
                  <a:pt x="2185987" y="2955"/>
                  <a:pt x="2499154" y="0"/>
                </a:cubicBezTo>
                <a:cubicBezTo>
                  <a:pt x="2812321" y="-2955"/>
                  <a:pt x="2754641" y="17806"/>
                  <a:pt x="2853016" y="0"/>
                </a:cubicBezTo>
                <a:cubicBezTo>
                  <a:pt x="2951391" y="-17806"/>
                  <a:pt x="3146552" y="7662"/>
                  <a:pt x="3273228" y="0"/>
                </a:cubicBezTo>
                <a:cubicBezTo>
                  <a:pt x="3399904" y="-7662"/>
                  <a:pt x="3525502" y="6950"/>
                  <a:pt x="3693440" y="0"/>
                </a:cubicBezTo>
                <a:cubicBezTo>
                  <a:pt x="3861378" y="-6950"/>
                  <a:pt x="4128234" y="23493"/>
                  <a:pt x="4312699" y="0"/>
                </a:cubicBezTo>
                <a:cubicBezTo>
                  <a:pt x="4497164" y="-23493"/>
                  <a:pt x="4748059" y="24458"/>
                  <a:pt x="4865609" y="0"/>
                </a:cubicBezTo>
                <a:cubicBezTo>
                  <a:pt x="4983159" y="-24458"/>
                  <a:pt x="5372223" y="299"/>
                  <a:pt x="5551218" y="0"/>
                </a:cubicBezTo>
                <a:cubicBezTo>
                  <a:pt x="5730213" y="-299"/>
                  <a:pt x="5832789" y="3965"/>
                  <a:pt x="5971430" y="0"/>
                </a:cubicBezTo>
                <a:cubicBezTo>
                  <a:pt x="6110071" y="-3965"/>
                  <a:pt x="6485805" y="1784"/>
                  <a:pt x="6634922" y="0"/>
                </a:cubicBezTo>
                <a:cubicBezTo>
                  <a:pt x="6637565" y="139976"/>
                  <a:pt x="6612544" y="318035"/>
                  <a:pt x="6634922" y="459818"/>
                </a:cubicBezTo>
                <a:cubicBezTo>
                  <a:pt x="6657300" y="601601"/>
                  <a:pt x="6581050" y="810595"/>
                  <a:pt x="6634922" y="945182"/>
                </a:cubicBezTo>
                <a:cubicBezTo>
                  <a:pt x="6688794" y="1079769"/>
                  <a:pt x="6577336" y="1281032"/>
                  <a:pt x="6634922" y="1430545"/>
                </a:cubicBezTo>
                <a:cubicBezTo>
                  <a:pt x="6692508" y="1580058"/>
                  <a:pt x="6600727" y="1789390"/>
                  <a:pt x="6634922" y="1890363"/>
                </a:cubicBezTo>
                <a:cubicBezTo>
                  <a:pt x="6669117" y="1991336"/>
                  <a:pt x="6622212" y="2339653"/>
                  <a:pt x="6634922" y="2554545"/>
                </a:cubicBezTo>
                <a:cubicBezTo>
                  <a:pt x="6450128" y="2618836"/>
                  <a:pt x="6235884" y="2502782"/>
                  <a:pt x="6082012" y="2554545"/>
                </a:cubicBezTo>
                <a:cubicBezTo>
                  <a:pt x="5928140" y="2606308"/>
                  <a:pt x="5603991" y="2522377"/>
                  <a:pt x="5462752" y="2554545"/>
                </a:cubicBezTo>
                <a:cubicBezTo>
                  <a:pt x="5321513" y="2586713"/>
                  <a:pt x="5198851" y="2544423"/>
                  <a:pt x="5108890" y="2554545"/>
                </a:cubicBezTo>
                <a:cubicBezTo>
                  <a:pt x="5018929" y="2564667"/>
                  <a:pt x="4852452" y="2532444"/>
                  <a:pt x="4755027" y="2554545"/>
                </a:cubicBezTo>
                <a:cubicBezTo>
                  <a:pt x="4657602" y="2576646"/>
                  <a:pt x="4279903" y="2502108"/>
                  <a:pt x="4135768" y="2554545"/>
                </a:cubicBezTo>
                <a:cubicBezTo>
                  <a:pt x="3991633" y="2606982"/>
                  <a:pt x="3705729" y="2545109"/>
                  <a:pt x="3516509" y="2554545"/>
                </a:cubicBezTo>
                <a:cubicBezTo>
                  <a:pt x="3327289" y="2563981"/>
                  <a:pt x="3180597" y="2549005"/>
                  <a:pt x="3029948" y="2554545"/>
                </a:cubicBezTo>
                <a:cubicBezTo>
                  <a:pt x="2879299" y="2560085"/>
                  <a:pt x="2776068" y="2528588"/>
                  <a:pt x="2676085" y="2554545"/>
                </a:cubicBezTo>
                <a:cubicBezTo>
                  <a:pt x="2576102" y="2580502"/>
                  <a:pt x="2448882" y="2547343"/>
                  <a:pt x="2322223" y="2554545"/>
                </a:cubicBezTo>
                <a:cubicBezTo>
                  <a:pt x="2195564" y="2561747"/>
                  <a:pt x="1868671" y="2535134"/>
                  <a:pt x="1636614" y="2554545"/>
                </a:cubicBezTo>
                <a:cubicBezTo>
                  <a:pt x="1404557" y="2573956"/>
                  <a:pt x="1164845" y="2498177"/>
                  <a:pt x="951005" y="2554545"/>
                </a:cubicBezTo>
                <a:cubicBezTo>
                  <a:pt x="737165" y="2610913"/>
                  <a:pt x="332877" y="2537066"/>
                  <a:pt x="0" y="2554545"/>
                </a:cubicBezTo>
                <a:cubicBezTo>
                  <a:pt x="-20152" y="2367568"/>
                  <a:pt x="1526" y="2193956"/>
                  <a:pt x="0" y="2069181"/>
                </a:cubicBezTo>
                <a:cubicBezTo>
                  <a:pt x="-1526" y="1944406"/>
                  <a:pt x="58359" y="1736032"/>
                  <a:pt x="0" y="1558272"/>
                </a:cubicBezTo>
                <a:cubicBezTo>
                  <a:pt x="-58359" y="1380512"/>
                  <a:pt x="8230" y="1201233"/>
                  <a:pt x="0" y="1047363"/>
                </a:cubicBezTo>
                <a:cubicBezTo>
                  <a:pt x="-8230" y="893493"/>
                  <a:pt x="18257" y="757141"/>
                  <a:pt x="0" y="587545"/>
                </a:cubicBezTo>
                <a:cubicBezTo>
                  <a:pt x="-18257" y="417949"/>
                  <a:pt x="53594" y="239080"/>
                  <a:pt x="0" y="0"/>
                </a:cubicBezTo>
                <a:close/>
              </a:path>
            </a:pathLst>
          </a:custGeom>
          <a:solidFill>
            <a:schemeClr val="accent2">
              <a:lumMod val="50000"/>
            </a:schemeClr>
          </a:solidFill>
          <a:ln w="28575">
            <a:solidFill>
              <a:schemeClr val="tx1"/>
            </a:solidFill>
            <a:prstDash val="lgDashDotDot"/>
            <a:extLst>
              <a:ext uri="{C807C97D-BFC1-408E-A445-0C87EB9F89A2}">
                <ask:lineSketchStyleProps xmlns:ask="http://schemas.microsoft.com/office/drawing/2018/sketchyshapes" sd="1066159514">
                  <a:prstGeom prst="rect">
                    <a:avLst/>
                  </a:prstGeom>
                  <ask:type>
                    <ask:lineSketchScribble/>
                  </ask:type>
                </ask:lineSketchStyleProps>
              </a:ext>
            </a:extLst>
          </a:ln>
        </p:spPr>
        <p:txBody>
          <a:bodyPr wrap="square" rtlCol="0" anchor="ctr">
            <a:spAutoFit/>
          </a:bodyPr>
          <a:lstStyle/>
          <a:p>
            <a:pPr algn="ctr"/>
            <a:r>
              <a:rPr lang="fr-FR" sz="2000" b="1" i="0" dirty="0">
                <a:solidFill>
                  <a:schemeClr val="bg1"/>
                </a:solidFill>
                <a:effectLst/>
                <a:latin typeface="Verdana" panose="020B0604030504040204" pitchFamily="34" charset="0"/>
              </a:rPr>
              <a:t>En somme, notre application offre une solution pour rendre les articles informatifs plus accessibles. En résumant les contenus longs, elle vise à encourager une consommation rapide de l'information cruciale, contribuant ainsi à une compréhension plus rapide et informée du monde qui nous entoure.</a:t>
            </a:r>
            <a:endParaRPr lang="fr-FR" sz="2000" b="1" dirty="0">
              <a:solidFill>
                <a:schemeClr val="bg1"/>
              </a:solidFill>
              <a:latin typeface="Amasis MT Pro Medium" panose="020F0502020204030204" pitchFamily="18" charset="0"/>
            </a:endParaRPr>
          </a:p>
        </p:txBody>
      </p:sp>
      <p:sp>
        <p:nvSpPr>
          <p:cNvPr id="4" name="Rectangle : coins arrondis 3">
            <a:extLst>
              <a:ext uri="{FF2B5EF4-FFF2-40B4-BE49-F238E27FC236}">
                <a16:creationId xmlns:a16="http://schemas.microsoft.com/office/drawing/2014/main" id="{AB084663-9DFC-A06D-23C9-EBDF151AF5DA}"/>
              </a:ext>
            </a:extLst>
          </p:cNvPr>
          <p:cNvSpPr/>
          <p:nvPr/>
        </p:nvSpPr>
        <p:spPr>
          <a:xfrm rot="12974557">
            <a:off x="867366" y="-1183164"/>
            <a:ext cx="745664" cy="4433042"/>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Graphique 6">
            <a:extLst>
              <a:ext uri="{FF2B5EF4-FFF2-40B4-BE49-F238E27FC236}">
                <a16:creationId xmlns:a16="http://schemas.microsoft.com/office/drawing/2014/main" id="{CC9FB802-D6B5-80B5-E0E2-C7DDE82E31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6237" y="3899810"/>
            <a:ext cx="2473889" cy="2735048"/>
          </a:xfrm>
          <a:prstGeom prst="rect">
            <a:avLst/>
          </a:prstGeom>
        </p:spPr>
      </p:pic>
    </p:spTree>
    <p:extLst>
      <p:ext uri="{BB962C8B-B14F-4D97-AF65-F5344CB8AC3E}">
        <p14:creationId xmlns:p14="http://schemas.microsoft.com/office/powerpoint/2010/main" val="3705836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 coins arrondis 65">
            <a:extLst>
              <a:ext uri="{FF2B5EF4-FFF2-40B4-BE49-F238E27FC236}">
                <a16:creationId xmlns:a16="http://schemas.microsoft.com/office/drawing/2014/main" id="{6BA8DCAD-91A1-95E8-0B52-A6865765DFA9}"/>
              </a:ext>
            </a:extLst>
          </p:cNvPr>
          <p:cNvSpPr/>
          <p:nvPr/>
        </p:nvSpPr>
        <p:spPr>
          <a:xfrm rot="5400000">
            <a:off x="5879586" y="-330519"/>
            <a:ext cx="635879"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7B2B05DB-AB3B-77A4-E9D7-FC772CA42CA6}"/>
              </a:ext>
            </a:extLst>
          </p:cNvPr>
          <p:cNvSpPr/>
          <p:nvPr/>
        </p:nvSpPr>
        <p:spPr>
          <a:xfrm rot="2149304">
            <a:off x="1160380" y="-1414472"/>
            <a:ext cx="9604595" cy="11128827"/>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5400000">
            <a:off x="1972060" y="-1194419"/>
            <a:ext cx="488922" cy="4433042"/>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a:off x="193839" y="140313"/>
            <a:ext cx="7906447" cy="646331"/>
          </a:xfrm>
          <a:prstGeom prst="rect">
            <a:avLst/>
          </a:prstGeom>
          <a:noFill/>
        </p:spPr>
        <p:txBody>
          <a:bodyPr wrap="square" rtlCol="0">
            <a:spAutoFit/>
          </a:bodyPr>
          <a:lstStyle/>
          <a:p>
            <a:pPr algn="just"/>
            <a:r>
              <a:rPr lang="fr-FR" sz="3600" b="1" dirty="0">
                <a:solidFill>
                  <a:schemeClr val="accent2">
                    <a:lumMod val="50000"/>
                  </a:schemeClr>
                </a:solidFill>
                <a:latin typeface="Algerian" panose="04020705040A02060702" pitchFamily="82" charset="0"/>
              </a:rPr>
              <a:t>Merci pour </a:t>
            </a:r>
            <a:r>
              <a:rPr lang="fr-FR" sz="3600" b="1" dirty="0">
                <a:solidFill>
                  <a:schemeClr val="accent1">
                    <a:lumMod val="50000"/>
                  </a:schemeClr>
                </a:solidFill>
                <a:latin typeface="Algerian" panose="04020705040A02060702" pitchFamily="82" charset="0"/>
              </a:rPr>
              <a:t>votre attention</a:t>
            </a:r>
          </a:p>
        </p:txBody>
      </p:sp>
      <p:grpSp>
        <p:nvGrpSpPr>
          <p:cNvPr id="23" name="Groupe 22">
            <a:extLst>
              <a:ext uri="{FF2B5EF4-FFF2-40B4-BE49-F238E27FC236}">
                <a16:creationId xmlns:a16="http://schemas.microsoft.com/office/drawing/2014/main" id="{9BA0FF97-AB15-2B52-B617-403AE11B9EE5}"/>
              </a:ext>
            </a:extLst>
          </p:cNvPr>
          <p:cNvGrpSpPr/>
          <p:nvPr/>
        </p:nvGrpSpPr>
        <p:grpSpPr>
          <a:xfrm>
            <a:off x="2898554" y="1883136"/>
            <a:ext cx="7332846" cy="3993301"/>
            <a:chOff x="9068142" y="1755128"/>
            <a:chExt cx="6015552" cy="4030304"/>
          </a:xfrm>
          <a:blipFill>
            <a:blip r:embed="rId2"/>
            <a:stretch>
              <a:fillRect/>
            </a:stretch>
          </a:blipFill>
        </p:grpSpPr>
        <p:sp>
          <p:nvSpPr>
            <p:cNvPr id="6" name="Pentagone 5">
              <a:extLst>
                <a:ext uri="{FF2B5EF4-FFF2-40B4-BE49-F238E27FC236}">
                  <a16:creationId xmlns:a16="http://schemas.microsoft.com/office/drawing/2014/main" id="{7CB99A44-C490-D75A-1DC5-73A7424F5D7A}"/>
                </a:ext>
              </a:extLst>
            </p:cNvPr>
            <p:cNvSpPr/>
            <p:nvPr/>
          </p:nvSpPr>
          <p:spPr>
            <a:xfrm rot="10800000">
              <a:off x="13094219" y="3247101"/>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entagone 11">
              <a:extLst>
                <a:ext uri="{FF2B5EF4-FFF2-40B4-BE49-F238E27FC236}">
                  <a16:creationId xmlns:a16="http://schemas.microsoft.com/office/drawing/2014/main" id="{9D17F994-5B51-844C-1E77-923A402466DE}"/>
                </a:ext>
              </a:extLst>
            </p:cNvPr>
            <p:cNvSpPr/>
            <p:nvPr/>
          </p:nvSpPr>
          <p:spPr>
            <a:xfrm rot="12729055">
              <a:off x="11365834" y="4081077"/>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entagone 14">
              <a:extLst>
                <a:ext uri="{FF2B5EF4-FFF2-40B4-BE49-F238E27FC236}">
                  <a16:creationId xmlns:a16="http://schemas.microsoft.com/office/drawing/2014/main" id="{B056BBBC-F9D1-2A0D-8CE3-88871A7C8A3E}"/>
                </a:ext>
              </a:extLst>
            </p:cNvPr>
            <p:cNvSpPr/>
            <p:nvPr/>
          </p:nvSpPr>
          <p:spPr>
            <a:xfrm rot="15180403">
              <a:off x="10353912" y="2812629"/>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entagone 15">
              <a:extLst>
                <a:ext uri="{FF2B5EF4-FFF2-40B4-BE49-F238E27FC236}">
                  <a16:creationId xmlns:a16="http://schemas.microsoft.com/office/drawing/2014/main" id="{8771245F-A4BE-57E3-9F56-88705703728F}"/>
                </a:ext>
              </a:extLst>
            </p:cNvPr>
            <p:cNvSpPr/>
            <p:nvPr/>
          </p:nvSpPr>
          <p:spPr>
            <a:xfrm rot="15180403">
              <a:off x="9620623" y="1829150"/>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entagone 16">
              <a:extLst>
                <a:ext uri="{FF2B5EF4-FFF2-40B4-BE49-F238E27FC236}">
                  <a16:creationId xmlns:a16="http://schemas.microsoft.com/office/drawing/2014/main" id="{84DB2F4D-2C5B-73FB-5C80-3086CAE343F9}"/>
                </a:ext>
              </a:extLst>
            </p:cNvPr>
            <p:cNvSpPr/>
            <p:nvPr/>
          </p:nvSpPr>
          <p:spPr>
            <a:xfrm>
              <a:off x="10130945" y="2850768"/>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entagone 17">
              <a:extLst>
                <a:ext uri="{FF2B5EF4-FFF2-40B4-BE49-F238E27FC236}">
                  <a16:creationId xmlns:a16="http://schemas.microsoft.com/office/drawing/2014/main" id="{9B2FB61F-4FDA-9A73-BED4-F422F96190DB}"/>
                </a:ext>
              </a:extLst>
            </p:cNvPr>
            <p:cNvSpPr/>
            <p:nvPr/>
          </p:nvSpPr>
          <p:spPr>
            <a:xfrm rot="10800000">
              <a:off x="12959895" y="2660927"/>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entagone 18">
              <a:extLst>
                <a:ext uri="{FF2B5EF4-FFF2-40B4-BE49-F238E27FC236}">
                  <a16:creationId xmlns:a16="http://schemas.microsoft.com/office/drawing/2014/main" id="{0882BC7B-18E3-A1C7-4572-B2F3AFAB469F}"/>
                </a:ext>
              </a:extLst>
            </p:cNvPr>
            <p:cNvSpPr/>
            <p:nvPr/>
          </p:nvSpPr>
          <p:spPr>
            <a:xfrm rot="12729055">
              <a:off x="9394113" y="4056335"/>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entagone 20">
              <a:extLst>
                <a:ext uri="{FF2B5EF4-FFF2-40B4-BE49-F238E27FC236}">
                  <a16:creationId xmlns:a16="http://schemas.microsoft.com/office/drawing/2014/main" id="{6461D223-A5A5-EC1C-32D8-49CC3CA624DC}"/>
                </a:ext>
              </a:extLst>
            </p:cNvPr>
            <p:cNvSpPr/>
            <p:nvPr/>
          </p:nvSpPr>
          <p:spPr>
            <a:xfrm rot="15180403">
              <a:off x="13305317" y="1998591"/>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entagone 21">
              <a:extLst>
                <a:ext uri="{FF2B5EF4-FFF2-40B4-BE49-F238E27FC236}">
                  <a16:creationId xmlns:a16="http://schemas.microsoft.com/office/drawing/2014/main" id="{5F65E204-AE83-88D2-2740-4A43AA467BBC}"/>
                </a:ext>
              </a:extLst>
            </p:cNvPr>
            <p:cNvSpPr/>
            <p:nvPr/>
          </p:nvSpPr>
          <p:spPr>
            <a:xfrm rot="13786662">
              <a:off x="8994120" y="2796781"/>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78469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 coins arrondis 64">
            <a:extLst>
              <a:ext uri="{FF2B5EF4-FFF2-40B4-BE49-F238E27FC236}">
                <a16:creationId xmlns:a16="http://schemas.microsoft.com/office/drawing/2014/main" id="{7B2B05DB-AB3B-77A4-E9D7-FC772CA42CA6}"/>
              </a:ext>
            </a:extLst>
          </p:cNvPr>
          <p:cNvSpPr/>
          <p:nvPr/>
        </p:nvSpPr>
        <p:spPr>
          <a:xfrm rot="2149304">
            <a:off x="4217513" y="-1813074"/>
            <a:ext cx="9796824" cy="11512295"/>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1353807" y="3521145"/>
            <a:ext cx="1208242" cy="4433042"/>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81CB6BE8-0406-9C5F-738E-7D0D4B58C1E4}"/>
              </a:ext>
            </a:extLst>
          </p:cNvPr>
          <p:cNvGrpSpPr/>
          <p:nvPr/>
        </p:nvGrpSpPr>
        <p:grpSpPr>
          <a:xfrm>
            <a:off x="7642493" y="-368255"/>
            <a:ext cx="4170517" cy="7360128"/>
            <a:chOff x="8117145" y="-2296864"/>
            <a:chExt cx="5010925" cy="7629297"/>
          </a:xfrm>
          <a:blipFill>
            <a:blip r:embed="rId2"/>
            <a:stretch>
              <a:fillRect/>
            </a:stretch>
          </a:blipFill>
        </p:grpSpPr>
        <p:sp>
          <p:nvSpPr>
            <p:cNvPr id="5" name="Rectangle : coins arrondis 4">
              <a:extLst>
                <a:ext uri="{FF2B5EF4-FFF2-40B4-BE49-F238E27FC236}">
                  <a16:creationId xmlns:a16="http://schemas.microsoft.com/office/drawing/2014/main" id="{71B92FAC-AA81-0499-2E6F-811EBE2203D0}"/>
                </a:ext>
              </a:extLst>
            </p:cNvPr>
            <p:cNvSpPr/>
            <p:nvPr/>
          </p:nvSpPr>
          <p:spPr>
            <a:xfrm rot="2149304">
              <a:off x="8951910" y="-1463932"/>
              <a:ext cx="1721977" cy="552041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50F5B1CA-3DC4-81D1-ADA0-FE568CD638F3}"/>
                </a:ext>
              </a:extLst>
            </p:cNvPr>
            <p:cNvSpPr/>
            <p:nvPr/>
          </p:nvSpPr>
          <p:spPr>
            <a:xfrm rot="2149304">
              <a:off x="11649992" y="-1404984"/>
              <a:ext cx="1478078" cy="410723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9DEC98D4-50A0-B5E8-933D-A8045A562B81}"/>
                </a:ext>
              </a:extLst>
            </p:cNvPr>
            <p:cNvSpPr/>
            <p:nvPr/>
          </p:nvSpPr>
          <p:spPr>
            <a:xfrm rot="2149304">
              <a:off x="9644252" y="2137208"/>
              <a:ext cx="1539561" cy="237426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 coins arrondis 8">
              <a:extLst>
                <a:ext uri="{FF2B5EF4-FFF2-40B4-BE49-F238E27FC236}">
                  <a16:creationId xmlns:a16="http://schemas.microsoft.com/office/drawing/2014/main" id="{0589E7E0-09BA-8C4D-CD9F-E36F14B9858B}"/>
                </a:ext>
              </a:extLst>
            </p:cNvPr>
            <p:cNvSpPr/>
            <p:nvPr/>
          </p:nvSpPr>
          <p:spPr>
            <a:xfrm rot="2149304">
              <a:off x="12231430" y="-53155"/>
              <a:ext cx="838785" cy="538558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26594DAA-9449-5EAB-B5D2-A4B819DD4FA3}"/>
                </a:ext>
              </a:extLst>
            </p:cNvPr>
            <p:cNvSpPr/>
            <p:nvPr/>
          </p:nvSpPr>
          <p:spPr>
            <a:xfrm rot="2149304">
              <a:off x="8117145" y="-2296864"/>
              <a:ext cx="1172632" cy="518380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D4C401D-74B9-C4C2-CEDE-4B17C0DA5A67}"/>
                </a:ext>
              </a:extLst>
            </p:cNvPr>
            <p:cNvSpPr/>
            <p:nvPr/>
          </p:nvSpPr>
          <p:spPr>
            <a:xfrm rot="2149304">
              <a:off x="11066135" y="-2026219"/>
              <a:ext cx="1189258" cy="109020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0" name="ZoneTexte 59">
            <a:extLst>
              <a:ext uri="{FF2B5EF4-FFF2-40B4-BE49-F238E27FC236}">
                <a16:creationId xmlns:a16="http://schemas.microsoft.com/office/drawing/2014/main" id="{D375D3D0-6CA6-92D6-61CB-86D90F92C711}"/>
              </a:ext>
            </a:extLst>
          </p:cNvPr>
          <p:cNvSpPr txBox="1"/>
          <p:nvPr/>
        </p:nvSpPr>
        <p:spPr>
          <a:xfrm>
            <a:off x="193839" y="140313"/>
            <a:ext cx="4828774" cy="646331"/>
          </a:xfrm>
          <a:prstGeom prst="rect">
            <a:avLst/>
          </a:prstGeom>
          <a:noFill/>
        </p:spPr>
        <p:txBody>
          <a:bodyPr wrap="square" rtlCol="0">
            <a:spAutoFit/>
          </a:bodyPr>
          <a:lstStyle/>
          <a:p>
            <a:pPr algn="just"/>
            <a:r>
              <a:rPr lang="fr-FR" sz="3600" b="1" dirty="0">
                <a:solidFill>
                  <a:schemeClr val="accent2">
                    <a:lumMod val="50000"/>
                  </a:schemeClr>
                </a:solidFill>
                <a:latin typeface="Algerian" panose="04020705040A02060702" pitchFamily="82" charset="0"/>
              </a:rPr>
              <a:t>Introduction</a:t>
            </a:r>
          </a:p>
        </p:txBody>
      </p:sp>
      <p:sp>
        <p:nvSpPr>
          <p:cNvPr id="3" name="ZoneTexte 2">
            <a:extLst>
              <a:ext uri="{FF2B5EF4-FFF2-40B4-BE49-F238E27FC236}">
                <a16:creationId xmlns:a16="http://schemas.microsoft.com/office/drawing/2014/main" id="{2A632715-44C2-FCE5-E833-5F5095B4B7AC}"/>
              </a:ext>
            </a:extLst>
          </p:cNvPr>
          <p:cNvSpPr txBox="1"/>
          <p:nvPr/>
        </p:nvSpPr>
        <p:spPr>
          <a:xfrm>
            <a:off x="262147" y="1383536"/>
            <a:ext cx="5927172" cy="4247317"/>
          </a:xfrm>
          <a:custGeom>
            <a:avLst/>
            <a:gdLst>
              <a:gd name="connsiteX0" fmla="*/ 0 w 5927172"/>
              <a:gd name="connsiteY0" fmla="*/ 0 h 4247317"/>
              <a:gd name="connsiteX1" fmla="*/ 651989 w 5927172"/>
              <a:gd name="connsiteY1" fmla="*/ 0 h 4247317"/>
              <a:gd name="connsiteX2" fmla="*/ 1066891 w 5927172"/>
              <a:gd name="connsiteY2" fmla="*/ 0 h 4247317"/>
              <a:gd name="connsiteX3" fmla="*/ 1600336 w 5927172"/>
              <a:gd name="connsiteY3" fmla="*/ 0 h 4247317"/>
              <a:gd name="connsiteX4" fmla="*/ 2015238 w 5927172"/>
              <a:gd name="connsiteY4" fmla="*/ 0 h 4247317"/>
              <a:gd name="connsiteX5" fmla="*/ 2726499 w 5927172"/>
              <a:gd name="connsiteY5" fmla="*/ 0 h 4247317"/>
              <a:gd name="connsiteX6" fmla="*/ 3141401 w 5927172"/>
              <a:gd name="connsiteY6" fmla="*/ 0 h 4247317"/>
              <a:gd name="connsiteX7" fmla="*/ 3615575 w 5927172"/>
              <a:gd name="connsiteY7" fmla="*/ 0 h 4247317"/>
              <a:gd name="connsiteX8" fmla="*/ 4089749 w 5927172"/>
              <a:gd name="connsiteY8" fmla="*/ 0 h 4247317"/>
              <a:gd name="connsiteX9" fmla="*/ 4741738 w 5927172"/>
              <a:gd name="connsiteY9" fmla="*/ 0 h 4247317"/>
              <a:gd name="connsiteX10" fmla="*/ 5334455 w 5927172"/>
              <a:gd name="connsiteY10" fmla="*/ 0 h 4247317"/>
              <a:gd name="connsiteX11" fmla="*/ 5927172 w 5927172"/>
              <a:gd name="connsiteY11" fmla="*/ 0 h 4247317"/>
              <a:gd name="connsiteX12" fmla="*/ 5927172 w 5927172"/>
              <a:gd name="connsiteY12" fmla="*/ 445968 h 4247317"/>
              <a:gd name="connsiteX13" fmla="*/ 5927172 w 5927172"/>
              <a:gd name="connsiteY13" fmla="*/ 891937 h 4247317"/>
              <a:gd name="connsiteX14" fmla="*/ 5927172 w 5927172"/>
              <a:gd name="connsiteY14" fmla="*/ 1295432 h 4247317"/>
              <a:gd name="connsiteX15" fmla="*/ 5927172 w 5927172"/>
              <a:gd name="connsiteY15" fmla="*/ 1783873 h 4247317"/>
              <a:gd name="connsiteX16" fmla="*/ 5927172 w 5927172"/>
              <a:gd name="connsiteY16" fmla="*/ 2272315 h 4247317"/>
              <a:gd name="connsiteX17" fmla="*/ 5927172 w 5927172"/>
              <a:gd name="connsiteY17" fmla="*/ 2718283 h 4247317"/>
              <a:gd name="connsiteX18" fmla="*/ 5927172 w 5927172"/>
              <a:gd name="connsiteY18" fmla="*/ 3334144 h 4247317"/>
              <a:gd name="connsiteX19" fmla="*/ 5927172 w 5927172"/>
              <a:gd name="connsiteY19" fmla="*/ 4247317 h 4247317"/>
              <a:gd name="connsiteX20" fmla="*/ 5215911 w 5927172"/>
              <a:gd name="connsiteY20" fmla="*/ 4247317 h 4247317"/>
              <a:gd name="connsiteX21" fmla="*/ 4801009 w 5927172"/>
              <a:gd name="connsiteY21" fmla="*/ 4247317 h 4247317"/>
              <a:gd name="connsiteX22" fmla="*/ 4386107 w 5927172"/>
              <a:gd name="connsiteY22" fmla="*/ 4247317 h 4247317"/>
              <a:gd name="connsiteX23" fmla="*/ 3734118 w 5927172"/>
              <a:gd name="connsiteY23" fmla="*/ 4247317 h 4247317"/>
              <a:gd name="connsiteX24" fmla="*/ 3082129 w 5927172"/>
              <a:gd name="connsiteY24" fmla="*/ 4247317 h 4247317"/>
              <a:gd name="connsiteX25" fmla="*/ 2548684 w 5927172"/>
              <a:gd name="connsiteY25" fmla="*/ 4247317 h 4247317"/>
              <a:gd name="connsiteX26" fmla="*/ 2133782 w 5927172"/>
              <a:gd name="connsiteY26" fmla="*/ 4247317 h 4247317"/>
              <a:gd name="connsiteX27" fmla="*/ 1718880 w 5927172"/>
              <a:gd name="connsiteY27" fmla="*/ 4247317 h 4247317"/>
              <a:gd name="connsiteX28" fmla="*/ 1007619 w 5927172"/>
              <a:gd name="connsiteY28" fmla="*/ 4247317 h 4247317"/>
              <a:gd name="connsiteX29" fmla="*/ 0 w 5927172"/>
              <a:gd name="connsiteY29" fmla="*/ 4247317 h 4247317"/>
              <a:gd name="connsiteX30" fmla="*/ 0 w 5927172"/>
              <a:gd name="connsiteY30" fmla="*/ 3631456 h 4247317"/>
              <a:gd name="connsiteX31" fmla="*/ 0 w 5927172"/>
              <a:gd name="connsiteY31" fmla="*/ 3100541 h 4247317"/>
              <a:gd name="connsiteX32" fmla="*/ 0 w 5927172"/>
              <a:gd name="connsiteY32" fmla="*/ 2569627 h 4247317"/>
              <a:gd name="connsiteX33" fmla="*/ 0 w 5927172"/>
              <a:gd name="connsiteY33" fmla="*/ 2038712 h 4247317"/>
              <a:gd name="connsiteX34" fmla="*/ 0 w 5927172"/>
              <a:gd name="connsiteY34" fmla="*/ 1592744 h 4247317"/>
              <a:gd name="connsiteX35" fmla="*/ 0 w 5927172"/>
              <a:gd name="connsiteY35" fmla="*/ 1019356 h 4247317"/>
              <a:gd name="connsiteX36" fmla="*/ 0 w 5927172"/>
              <a:gd name="connsiteY36" fmla="*/ 488441 h 4247317"/>
              <a:gd name="connsiteX37" fmla="*/ 0 w 5927172"/>
              <a:gd name="connsiteY37" fmla="*/ 0 h 424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927172" h="4247317" extrusionOk="0">
                <a:moveTo>
                  <a:pt x="0" y="0"/>
                </a:moveTo>
                <a:cubicBezTo>
                  <a:pt x="241510" y="-48632"/>
                  <a:pt x="521493" y="38717"/>
                  <a:pt x="651989" y="0"/>
                </a:cubicBezTo>
                <a:cubicBezTo>
                  <a:pt x="782485" y="-38717"/>
                  <a:pt x="980084" y="11800"/>
                  <a:pt x="1066891" y="0"/>
                </a:cubicBezTo>
                <a:cubicBezTo>
                  <a:pt x="1153698" y="-11800"/>
                  <a:pt x="1461715" y="60706"/>
                  <a:pt x="1600336" y="0"/>
                </a:cubicBezTo>
                <a:cubicBezTo>
                  <a:pt x="1738958" y="-60706"/>
                  <a:pt x="1892525" y="44122"/>
                  <a:pt x="2015238" y="0"/>
                </a:cubicBezTo>
                <a:cubicBezTo>
                  <a:pt x="2137951" y="-44122"/>
                  <a:pt x="2487556" y="40934"/>
                  <a:pt x="2726499" y="0"/>
                </a:cubicBezTo>
                <a:cubicBezTo>
                  <a:pt x="2965442" y="-40934"/>
                  <a:pt x="2979124" y="34826"/>
                  <a:pt x="3141401" y="0"/>
                </a:cubicBezTo>
                <a:cubicBezTo>
                  <a:pt x="3303678" y="-34826"/>
                  <a:pt x="3457290" y="26925"/>
                  <a:pt x="3615575" y="0"/>
                </a:cubicBezTo>
                <a:cubicBezTo>
                  <a:pt x="3773860" y="-26925"/>
                  <a:pt x="3910141" y="49277"/>
                  <a:pt x="4089749" y="0"/>
                </a:cubicBezTo>
                <a:cubicBezTo>
                  <a:pt x="4269357" y="-49277"/>
                  <a:pt x="4417063" y="35737"/>
                  <a:pt x="4741738" y="0"/>
                </a:cubicBezTo>
                <a:cubicBezTo>
                  <a:pt x="5066413" y="-35737"/>
                  <a:pt x="5060230" y="4502"/>
                  <a:pt x="5334455" y="0"/>
                </a:cubicBezTo>
                <a:cubicBezTo>
                  <a:pt x="5608680" y="-4502"/>
                  <a:pt x="5703820" y="25462"/>
                  <a:pt x="5927172" y="0"/>
                </a:cubicBezTo>
                <a:cubicBezTo>
                  <a:pt x="5938632" y="129204"/>
                  <a:pt x="5922935" y="244481"/>
                  <a:pt x="5927172" y="445968"/>
                </a:cubicBezTo>
                <a:cubicBezTo>
                  <a:pt x="5931409" y="647455"/>
                  <a:pt x="5881044" y="702234"/>
                  <a:pt x="5927172" y="891937"/>
                </a:cubicBezTo>
                <a:cubicBezTo>
                  <a:pt x="5973300" y="1081640"/>
                  <a:pt x="5881857" y="1166505"/>
                  <a:pt x="5927172" y="1295432"/>
                </a:cubicBezTo>
                <a:cubicBezTo>
                  <a:pt x="5972487" y="1424360"/>
                  <a:pt x="5890135" y="1679603"/>
                  <a:pt x="5927172" y="1783873"/>
                </a:cubicBezTo>
                <a:cubicBezTo>
                  <a:pt x="5964209" y="1888143"/>
                  <a:pt x="5906262" y="2040164"/>
                  <a:pt x="5927172" y="2272315"/>
                </a:cubicBezTo>
                <a:cubicBezTo>
                  <a:pt x="5948082" y="2504466"/>
                  <a:pt x="5913110" y="2604935"/>
                  <a:pt x="5927172" y="2718283"/>
                </a:cubicBezTo>
                <a:cubicBezTo>
                  <a:pt x="5941234" y="2831631"/>
                  <a:pt x="5869101" y="3151015"/>
                  <a:pt x="5927172" y="3334144"/>
                </a:cubicBezTo>
                <a:cubicBezTo>
                  <a:pt x="5985243" y="3517273"/>
                  <a:pt x="5922097" y="3884395"/>
                  <a:pt x="5927172" y="4247317"/>
                </a:cubicBezTo>
                <a:cubicBezTo>
                  <a:pt x="5602718" y="4304548"/>
                  <a:pt x="5477643" y="4166068"/>
                  <a:pt x="5215911" y="4247317"/>
                </a:cubicBezTo>
                <a:cubicBezTo>
                  <a:pt x="4954179" y="4328566"/>
                  <a:pt x="4966607" y="4239799"/>
                  <a:pt x="4801009" y="4247317"/>
                </a:cubicBezTo>
                <a:cubicBezTo>
                  <a:pt x="4635411" y="4254835"/>
                  <a:pt x="4531673" y="4244992"/>
                  <a:pt x="4386107" y="4247317"/>
                </a:cubicBezTo>
                <a:cubicBezTo>
                  <a:pt x="4240541" y="4249642"/>
                  <a:pt x="3867497" y="4229538"/>
                  <a:pt x="3734118" y="4247317"/>
                </a:cubicBezTo>
                <a:cubicBezTo>
                  <a:pt x="3600739" y="4265096"/>
                  <a:pt x="3346013" y="4182313"/>
                  <a:pt x="3082129" y="4247317"/>
                </a:cubicBezTo>
                <a:cubicBezTo>
                  <a:pt x="2818245" y="4312321"/>
                  <a:pt x="2736740" y="4212649"/>
                  <a:pt x="2548684" y="4247317"/>
                </a:cubicBezTo>
                <a:cubicBezTo>
                  <a:pt x="2360628" y="4281985"/>
                  <a:pt x="2296632" y="4218162"/>
                  <a:pt x="2133782" y="4247317"/>
                </a:cubicBezTo>
                <a:cubicBezTo>
                  <a:pt x="1970932" y="4276472"/>
                  <a:pt x="1823217" y="4219844"/>
                  <a:pt x="1718880" y="4247317"/>
                </a:cubicBezTo>
                <a:cubicBezTo>
                  <a:pt x="1614543" y="4274790"/>
                  <a:pt x="1327526" y="4166404"/>
                  <a:pt x="1007619" y="4247317"/>
                </a:cubicBezTo>
                <a:cubicBezTo>
                  <a:pt x="687712" y="4328230"/>
                  <a:pt x="492984" y="4189152"/>
                  <a:pt x="0" y="4247317"/>
                </a:cubicBezTo>
                <a:cubicBezTo>
                  <a:pt x="-16250" y="3982488"/>
                  <a:pt x="12181" y="3844421"/>
                  <a:pt x="0" y="3631456"/>
                </a:cubicBezTo>
                <a:cubicBezTo>
                  <a:pt x="-12181" y="3418491"/>
                  <a:pt x="39126" y="3239825"/>
                  <a:pt x="0" y="3100541"/>
                </a:cubicBezTo>
                <a:cubicBezTo>
                  <a:pt x="-39126" y="2961258"/>
                  <a:pt x="21891" y="2790804"/>
                  <a:pt x="0" y="2569627"/>
                </a:cubicBezTo>
                <a:cubicBezTo>
                  <a:pt x="-21891" y="2348450"/>
                  <a:pt x="8321" y="2146599"/>
                  <a:pt x="0" y="2038712"/>
                </a:cubicBezTo>
                <a:cubicBezTo>
                  <a:pt x="-8321" y="1930826"/>
                  <a:pt x="9104" y="1762899"/>
                  <a:pt x="0" y="1592744"/>
                </a:cubicBezTo>
                <a:cubicBezTo>
                  <a:pt x="-9104" y="1422589"/>
                  <a:pt x="51222" y="1187809"/>
                  <a:pt x="0" y="1019356"/>
                </a:cubicBezTo>
                <a:cubicBezTo>
                  <a:pt x="-51222" y="850903"/>
                  <a:pt x="21670" y="743003"/>
                  <a:pt x="0" y="488441"/>
                </a:cubicBezTo>
                <a:cubicBezTo>
                  <a:pt x="-21670" y="233880"/>
                  <a:pt x="27258" y="228027"/>
                  <a:pt x="0" y="0"/>
                </a:cubicBezTo>
                <a:close/>
              </a:path>
            </a:pathLst>
          </a:custGeom>
          <a:noFill/>
          <a:ln w="28575">
            <a:solidFill>
              <a:schemeClr val="tx1"/>
            </a:solidFill>
            <a:prstDash val="lgDashDotDot"/>
            <a:extLst>
              <a:ext uri="{C807C97D-BFC1-408E-A445-0C87EB9F89A2}">
                <ask:lineSketchStyleProps xmlns:ask="http://schemas.microsoft.com/office/drawing/2018/sketchyshapes" sd="1066159514">
                  <a:prstGeom prst="rect">
                    <a:avLst/>
                  </a:prstGeom>
                  <ask:type>
                    <ask:lineSketchScribble/>
                  </ask:type>
                </ask:lineSketchStyleProps>
              </a:ext>
            </a:extLst>
          </a:ln>
        </p:spPr>
        <p:txBody>
          <a:bodyPr wrap="square" rtlCol="0" anchor="ctr">
            <a:spAutoFit/>
          </a:bodyPr>
          <a:lstStyle/>
          <a:p>
            <a:pPr algn="just"/>
            <a:r>
              <a:rPr lang="fr-FR" b="1" i="0" dirty="0">
                <a:solidFill>
                  <a:schemeClr val="accent1">
                    <a:lumMod val="50000"/>
                  </a:schemeClr>
                </a:solidFill>
                <a:effectLst/>
                <a:latin typeface="Verdana" panose="020B0604030504040204" pitchFamily="34" charset="0"/>
              </a:rPr>
              <a:t>Ducoup , Notre application vise à réduire le temps de lecture des articles souvent longs et détaillés. Souvent, ces articles contiennent des informations cruciales que les réseaux sociaux ne mettent pas en avant. Cependant, la longueur de ces articles peut dissuader les gens de les lire intégralement, les laissant ainsi inconscients de ce qui se passe réellement dans le monde. C'est là que notre application intervient en résumant ces articles, mettant en lumière les informations essentielles, et rendant ainsi l'information plus accessible et transparente pour tous</a:t>
            </a:r>
            <a:endParaRPr lang="fr-FR" b="1" dirty="0">
              <a:solidFill>
                <a:schemeClr val="accent1">
                  <a:lumMod val="50000"/>
                </a:schemeClr>
              </a:solidFill>
              <a:latin typeface="Amasis MT Pro Medium" panose="020F0502020204030204" pitchFamily="18" charset="0"/>
            </a:endParaRPr>
          </a:p>
        </p:txBody>
      </p:sp>
    </p:spTree>
    <p:extLst>
      <p:ext uri="{BB962C8B-B14F-4D97-AF65-F5344CB8AC3E}">
        <p14:creationId xmlns:p14="http://schemas.microsoft.com/office/powerpoint/2010/main" val="4276264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D2488C6-52D9-AF39-B290-2AC2133E68DD}"/>
              </a:ext>
            </a:extLst>
          </p:cNvPr>
          <p:cNvSpPr txBox="1"/>
          <p:nvPr/>
        </p:nvSpPr>
        <p:spPr>
          <a:xfrm>
            <a:off x="132468" y="817037"/>
            <a:ext cx="7673873" cy="2246769"/>
          </a:xfrm>
          <a:custGeom>
            <a:avLst/>
            <a:gdLst>
              <a:gd name="connsiteX0" fmla="*/ 0 w 7673873"/>
              <a:gd name="connsiteY0" fmla="*/ 0 h 2246769"/>
              <a:gd name="connsiteX1" fmla="*/ 590298 w 7673873"/>
              <a:gd name="connsiteY1" fmla="*/ 0 h 2246769"/>
              <a:gd name="connsiteX2" fmla="*/ 1180596 w 7673873"/>
              <a:gd name="connsiteY2" fmla="*/ 0 h 2246769"/>
              <a:gd name="connsiteX3" fmla="*/ 1694155 w 7673873"/>
              <a:gd name="connsiteY3" fmla="*/ 0 h 2246769"/>
              <a:gd name="connsiteX4" fmla="*/ 2207714 w 7673873"/>
              <a:gd name="connsiteY4" fmla="*/ 0 h 2246769"/>
              <a:gd name="connsiteX5" fmla="*/ 2798012 w 7673873"/>
              <a:gd name="connsiteY5" fmla="*/ 0 h 2246769"/>
              <a:gd name="connsiteX6" fmla="*/ 3234833 w 7673873"/>
              <a:gd name="connsiteY6" fmla="*/ 0 h 2246769"/>
              <a:gd name="connsiteX7" fmla="*/ 3901869 w 7673873"/>
              <a:gd name="connsiteY7" fmla="*/ 0 h 2246769"/>
              <a:gd name="connsiteX8" fmla="*/ 4645645 w 7673873"/>
              <a:gd name="connsiteY8" fmla="*/ 0 h 2246769"/>
              <a:gd name="connsiteX9" fmla="*/ 5235943 w 7673873"/>
              <a:gd name="connsiteY9" fmla="*/ 0 h 2246769"/>
              <a:gd name="connsiteX10" fmla="*/ 5672763 w 7673873"/>
              <a:gd name="connsiteY10" fmla="*/ 0 h 2246769"/>
              <a:gd name="connsiteX11" fmla="*/ 6416538 w 7673873"/>
              <a:gd name="connsiteY11" fmla="*/ 0 h 2246769"/>
              <a:gd name="connsiteX12" fmla="*/ 7160314 w 7673873"/>
              <a:gd name="connsiteY12" fmla="*/ 0 h 2246769"/>
              <a:gd name="connsiteX13" fmla="*/ 7673873 w 7673873"/>
              <a:gd name="connsiteY13" fmla="*/ 0 h 2246769"/>
              <a:gd name="connsiteX14" fmla="*/ 7673873 w 7673873"/>
              <a:gd name="connsiteY14" fmla="*/ 584160 h 2246769"/>
              <a:gd name="connsiteX15" fmla="*/ 7673873 w 7673873"/>
              <a:gd name="connsiteY15" fmla="*/ 1168320 h 2246769"/>
              <a:gd name="connsiteX16" fmla="*/ 7673873 w 7673873"/>
              <a:gd name="connsiteY16" fmla="*/ 1707544 h 2246769"/>
              <a:gd name="connsiteX17" fmla="*/ 7673873 w 7673873"/>
              <a:gd name="connsiteY17" fmla="*/ 2246769 h 2246769"/>
              <a:gd name="connsiteX18" fmla="*/ 7237053 w 7673873"/>
              <a:gd name="connsiteY18" fmla="*/ 2246769 h 2246769"/>
              <a:gd name="connsiteX19" fmla="*/ 6493277 w 7673873"/>
              <a:gd name="connsiteY19" fmla="*/ 2246769 h 2246769"/>
              <a:gd name="connsiteX20" fmla="*/ 6133195 w 7673873"/>
              <a:gd name="connsiteY20" fmla="*/ 2246769 h 2246769"/>
              <a:gd name="connsiteX21" fmla="*/ 5619636 w 7673873"/>
              <a:gd name="connsiteY21" fmla="*/ 2246769 h 2246769"/>
              <a:gd name="connsiteX22" fmla="*/ 5029338 w 7673873"/>
              <a:gd name="connsiteY22" fmla="*/ 2246769 h 2246769"/>
              <a:gd name="connsiteX23" fmla="*/ 4669257 w 7673873"/>
              <a:gd name="connsiteY23" fmla="*/ 2246769 h 2246769"/>
              <a:gd name="connsiteX24" fmla="*/ 3925481 w 7673873"/>
              <a:gd name="connsiteY24" fmla="*/ 2246769 h 2246769"/>
              <a:gd name="connsiteX25" fmla="*/ 3181706 w 7673873"/>
              <a:gd name="connsiteY25" fmla="*/ 2246769 h 2246769"/>
              <a:gd name="connsiteX26" fmla="*/ 2821624 w 7673873"/>
              <a:gd name="connsiteY26" fmla="*/ 2246769 h 2246769"/>
              <a:gd name="connsiteX27" fmla="*/ 2384804 w 7673873"/>
              <a:gd name="connsiteY27" fmla="*/ 2246769 h 2246769"/>
              <a:gd name="connsiteX28" fmla="*/ 1947983 w 7673873"/>
              <a:gd name="connsiteY28" fmla="*/ 2246769 h 2246769"/>
              <a:gd name="connsiteX29" fmla="*/ 1357685 w 7673873"/>
              <a:gd name="connsiteY29" fmla="*/ 2246769 h 2246769"/>
              <a:gd name="connsiteX30" fmla="*/ 844126 w 7673873"/>
              <a:gd name="connsiteY30" fmla="*/ 2246769 h 2246769"/>
              <a:gd name="connsiteX31" fmla="*/ 0 w 7673873"/>
              <a:gd name="connsiteY31" fmla="*/ 2246769 h 2246769"/>
              <a:gd name="connsiteX32" fmla="*/ 0 w 7673873"/>
              <a:gd name="connsiteY32" fmla="*/ 1640141 h 2246769"/>
              <a:gd name="connsiteX33" fmla="*/ 0 w 7673873"/>
              <a:gd name="connsiteY33" fmla="*/ 1078449 h 2246769"/>
              <a:gd name="connsiteX34" fmla="*/ 0 w 7673873"/>
              <a:gd name="connsiteY34" fmla="*/ 561692 h 2246769"/>
              <a:gd name="connsiteX35" fmla="*/ 0 w 7673873"/>
              <a:gd name="connsiteY35" fmla="*/ 0 h 22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73873" h="2246769" fill="none" extrusionOk="0">
                <a:moveTo>
                  <a:pt x="0" y="0"/>
                </a:moveTo>
                <a:cubicBezTo>
                  <a:pt x="236680" y="-61538"/>
                  <a:pt x="396941" y="16157"/>
                  <a:pt x="590298" y="0"/>
                </a:cubicBezTo>
                <a:cubicBezTo>
                  <a:pt x="783655" y="-16157"/>
                  <a:pt x="922191" y="63368"/>
                  <a:pt x="1180596" y="0"/>
                </a:cubicBezTo>
                <a:cubicBezTo>
                  <a:pt x="1439001" y="-63368"/>
                  <a:pt x="1576414" y="7170"/>
                  <a:pt x="1694155" y="0"/>
                </a:cubicBezTo>
                <a:cubicBezTo>
                  <a:pt x="1811896" y="-7170"/>
                  <a:pt x="1987408" y="24976"/>
                  <a:pt x="2207714" y="0"/>
                </a:cubicBezTo>
                <a:cubicBezTo>
                  <a:pt x="2428020" y="-24976"/>
                  <a:pt x="2573650" y="65073"/>
                  <a:pt x="2798012" y="0"/>
                </a:cubicBezTo>
                <a:cubicBezTo>
                  <a:pt x="3022374" y="-65073"/>
                  <a:pt x="3125253" y="13192"/>
                  <a:pt x="3234833" y="0"/>
                </a:cubicBezTo>
                <a:cubicBezTo>
                  <a:pt x="3344413" y="-13192"/>
                  <a:pt x="3680395" y="25045"/>
                  <a:pt x="3901869" y="0"/>
                </a:cubicBezTo>
                <a:cubicBezTo>
                  <a:pt x="4123343" y="-25045"/>
                  <a:pt x="4483325" y="47656"/>
                  <a:pt x="4645645" y="0"/>
                </a:cubicBezTo>
                <a:cubicBezTo>
                  <a:pt x="4807965" y="-47656"/>
                  <a:pt x="4991334" y="2124"/>
                  <a:pt x="5235943" y="0"/>
                </a:cubicBezTo>
                <a:cubicBezTo>
                  <a:pt x="5480552" y="-2124"/>
                  <a:pt x="5488252" y="39221"/>
                  <a:pt x="5672763" y="0"/>
                </a:cubicBezTo>
                <a:cubicBezTo>
                  <a:pt x="5857274" y="-39221"/>
                  <a:pt x="6162406" y="41855"/>
                  <a:pt x="6416538" y="0"/>
                </a:cubicBezTo>
                <a:cubicBezTo>
                  <a:pt x="6670671" y="-41855"/>
                  <a:pt x="6862181" y="10089"/>
                  <a:pt x="7160314" y="0"/>
                </a:cubicBezTo>
                <a:cubicBezTo>
                  <a:pt x="7458447" y="-10089"/>
                  <a:pt x="7467754" y="60641"/>
                  <a:pt x="7673873" y="0"/>
                </a:cubicBezTo>
                <a:cubicBezTo>
                  <a:pt x="7734792" y="208958"/>
                  <a:pt x="7604135" y="330602"/>
                  <a:pt x="7673873" y="584160"/>
                </a:cubicBezTo>
                <a:cubicBezTo>
                  <a:pt x="7743611" y="837718"/>
                  <a:pt x="7650819" y="885248"/>
                  <a:pt x="7673873" y="1168320"/>
                </a:cubicBezTo>
                <a:cubicBezTo>
                  <a:pt x="7696927" y="1451392"/>
                  <a:pt x="7662224" y="1575771"/>
                  <a:pt x="7673873" y="1707544"/>
                </a:cubicBezTo>
                <a:cubicBezTo>
                  <a:pt x="7685522" y="1839317"/>
                  <a:pt x="7649681" y="2097628"/>
                  <a:pt x="7673873" y="2246769"/>
                </a:cubicBezTo>
                <a:cubicBezTo>
                  <a:pt x="7505438" y="2289170"/>
                  <a:pt x="7353884" y="2240007"/>
                  <a:pt x="7237053" y="2246769"/>
                </a:cubicBezTo>
                <a:cubicBezTo>
                  <a:pt x="7120222" y="2253531"/>
                  <a:pt x="6736829" y="2189604"/>
                  <a:pt x="6493277" y="2246769"/>
                </a:cubicBezTo>
                <a:cubicBezTo>
                  <a:pt x="6249725" y="2303934"/>
                  <a:pt x="6240493" y="2212437"/>
                  <a:pt x="6133195" y="2246769"/>
                </a:cubicBezTo>
                <a:cubicBezTo>
                  <a:pt x="6025897" y="2281101"/>
                  <a:pt x="5863402" y="2234848"/>
                  <a:pt x="5619636" y="2246769"/>
                </a:cubicBezTo>
                <a:cubicBezTo>
                  <a:pt x="5375870" y="2258690"/>
                  <a:pt x="5303503" y="2235405"/>
                  <a:pt x="5029338" y="2246769"/>
                </a:cubicBezTo>
                <a:cubicBezTo>
                  <a:pt x="4755173" y="2258133"/>
                  <a:pt x="4779314" y="2227153"/>
                  <a:pt x="4669257" y="2246769"/>
                </a:cubicBezTo>
                <a:cubicBezTo>
                  <a:pt x="4559200" y="2266385"/>
                  <a:pt x="4181369" y="2227537"/>
                  <a:pt x="3925481" y="2246769"/>
                </a:cubicBezTo>
                <a:cubicBezTo>
                  <a:pt x="3669593" y="2266001"/>
                  <a:pt x="3432464" y="2169487"/>
                  <a:pt x="3181706" y="2246769"/>
                </a:cubicBezTo>
                <a:cubicBezTo>
                  <a:pt x="2930949" y="2324051"/>
                  <a:pt x="2979494" y="2245297"/>
                  <a:pt x="2821624" y="2246769"/>
                </a:cubicBezTo>
                <a:cubicBezTo>
                  <a:pt x="2663754" y="2248241"/>
                  <a:pt x="2545999" y="2201344"/>
                  <a:pt x="2384804" y="2246769"/>
                </a:cubicBezTo>
                <a:cubicBezTo>
                  <a:pt x="2223609" y="2292194"/>
                  <a:pt x="2115397" y="2223596"/>
                  <a:pt x="1947983" y="2246769"/>
                </a:cubicBezTo>
                <a:cubicBezTo>
                  <a:pt x="1780569" y="2269942"/>
                  <a:pt x="1637991" y="2187068"/>
                  <a:pt x="1357685" y="2246769"/>
                </a:cubicBezTo>
                <a:cubicBezTo>
                  <a:pt x="1077379" y="2306470"/>
                  <a:pt x="1081710" y="2207608"/>
                  <a:pt x="844126" y="2246769"/>
                </a:cubicBezTo>
                <a:cubicBezTo>
                  <a:pt x="606542" y="2285930"/>
                  <a:pt x="272695" y="2150741"/>
                  <a:pt x="0" y="2246769"/>
                </a:cubicBezTo>
                <a:cubicBezTo>
                  <a:pt x="-59233" y="1995840"/>
                  <a:pt x="70770" y="1792566"/>
                  <a:pt x="0" y="1640141"/>
                </a:cubicBezTo>
                <a:cubicBezTo>
                  <a:pt x="-70770" y="1487716"/>
                  <a:pt x="11993" y="1249577"/>
                  <a:pt x="0" y="1078449"/>
                </a:cubicBezTo>
                <a:cubicBezTo>
                  <a:pt x="-11993" y="907321"/>
                  <a:pt x="24290" y="712539"/>
                  <a:pt x="0" y="561692"/>
                </a:cubicBezTo>
                <a:cubicBezTo>
                  <a:pt x="-24290" y="410845"/>
                  <a:pt x="23442" y="224319"/>
                  <a:pt x="0" y="0"/>
                </a:cubicBezTo>
                <a:close/>
              </a:path>
              <a:path w="7673873" h="2246769" stroke="0" extrusionOk="0">
                <a:moveTo>
                  <a:pt x="0" y="0"/>
                </a:moveTo>
                <a:cubicBezTo>
                  <a:pt x="208418" y="-25459"/>
                  <a:pt x="511035" y="78626"/>
                  <a:pt x="667037" y="0"/>
                </a:cubicBezTo>
                <a:cubicBezTo>
                  <a:pt x="823039" y="-78626"/>
                  <a:pt x="856542" y="13588"/>
                  <a:pt x="1027118" y="0"/>
                </a:cubicBezTo>
                <a:cubicBezTo>
                  <a:pt x="1197694" y="-13588"/>
                  <a:pt x="1320435" y="31121"/>
                  <a:pt x="1540678" y="0"/>
                </a:cubicBezTo>
                <a:cubicBezTo>
                  <a:pt x="1760921" y="-31121"/>
                  <a:pt x="1798744" y="13535"/>
                  <a:pt x="1900759" y="0"/>
                </a:cubicBezTo>
                <a:cubicBezTo>
                  <a:pt x="2002774" y="-13535"/>
                  <a:pt x="2335581" y="51556"/>
                  <a:pt x="2644535" y="0"/>
                </a:cubicBezTo>
                <a:cubicBezTo>
                  <a:pt x="2953489" y="-51556"/>
                  <a:pt x="2866681" y="2298"/>
                  <a:pt x="3004616" y="0"/>
                </a:cubicBezTo>
                <a:cubicBezTo>
                  <a:pt x="3142551" y="-2298"/>
                  <a:pt x="3311695" y="30652"/>
                  <a:pt x="3441437" y="0"/>
                </a:cubicBezTo>
                <a:cubicBezTo>
                  <a:pt x="3571179" y="-30652"/>
                  <a:pt x="3665958" y="16436"/>
                  <a:pt x="3878257" y="0"/>
                </a:cubicBezTo>
                <a:cubicBezTo>
                  <a:pt x="4090556" y="-16436"/>
                  <a:pt x="4270836" y="22600"/>
                  <a:pt x="4545294" y="0"/>
                </a:cubicBezTo>
                <a:cubicBezTo>
                  <a:pt x="4819752" y="-22600"/>
                  <a:pt x="4983533" y="57988"/>
                  <a:pt x="5135592" y="0"/>
                </a:cubicBezTo>
                <a:cubicBezTo>
                  <a:pt x="5287651" y="-57988"/>
                  <a:pt x="5690480" y="40487"/>
                  <a:pt x="5879367" y="0"/>
                </a:cubicBezTo>
                <a:cubicBezTo>
                  <a:pt x="6068254" y="-40487"/>
                  <a:pt x="6131713" y="3775"/>
                  <a:pt x="6316188" y="0"/>
                </a:cubicBezTo>
                <a:cubicBezTo>
                  <a:pt x="6500663" y="-3775"/>
                  <a:pt x="6556715" y="23195"/>
                  <a:pt x="6676270" y="0"/>
                </a:cubicBezTo>
                <a:cubicBezTo>
                  <a:pt x="6795825" y="-23195"/>
                  <a:pt x="6958080" y="45071"/>
                  <a:pt x="7113090" y="0"/>
                </a:cubicBezTo>
                <a:cubicBezTo>
                  <a:pt x="7268100" y="-45071"/>
                  <a:pt x="7485249" y="16165"/>
                  <a:pt x="7673873" y="0"/>
                </a:cubicBezTo>
                <a:cubicBezTo>
                  <a:pt x="7689463" y="221493"/>
                  <a:pt x="7665435" y="268822"/>
                  <a:pt x="7673873" y="516757"/>
                </a:cubicBezTo>
                <a:cubicBezTo>
                  <a:pt x="7682311" y="764692"/>
                  <a:pt x="7638610" y="914907"/>
                  <a:pt x="7673873" y="1033514"/>
                </a:cubicBezTo>
                <a:cubicBezTo>
                  <a:pt x="7709136" y="1152121"/>
                  <a:pt x="7616844" y="1447124"/>
                  <a:pt x="7673873" y="1640141"/>
                </a:cubicBezTo>
                <a:cubicBezTo>
                  <a:pt x="7730902" y="1833158"/>
                  <a:pt x="7631112" y="2115243"/>
                  <a:pt x="7673873" y="2246769"/>
                </a:cubicBezTo>
                <a:cubicBezTo>
                  <a:pt x="7357057" y="2272223"/>
                  <a:pt x="7162467" y="2237996"/>
                  <a:pt x="6930098" y="2246769"/>
                </a:cubicBezTo>
                <a:cubicBezTo>
                  <a:pt x="6697730" y="2255542"/>
                  <a:pt x="6749897" y="2219762"/>
                  <a:pt x="6570016" y="2246769"/>
                </a:cubicBezTo>
                <a:cubicBezTo>
                  <a:pt x="6390135" y="2273776"/>
                  <a:pt x="6337067" y="2220623"/>
                  <a:pt x="6209934" y="2246769"/>
                </a:cubicBezTo>
                <a:cubicBezTo>
                  <a:pt x="6082801" y="2272915"/>
                  <a:pt x="5700839" y="2204083"/>
                  <a:pt x="5542897" y="2246769"/>
                </a:cubicBezTo>
                <a:cubicBezTo>
                  <a:pt x="5384955" y="2289455"/>
                  <a:pt x="5091872" y="2178300"/>
                  <a:pt x="4875861" y="2246769"/>
                </a:cubicBezTo>
                <a:cubicBezTo>
                  <a:pt x="4659850" y="2315238"/>
                  <a:pt x="4566614" y="2241922"/>
                  <a:pt x="4362302" y="2246769"/>
                </a:cubicBezTo>
                <a:cubicBezTo>
                  <a:pt x="4157990" y="2251616"/>
                  <a:pt x="4143119" y="2212163"/>
                  <a:pt x="4002220" y="2246769"/>
                </a:cubicBezTo>
                <a:cubicBezTo>
                  <a:pt x="3861321" y="2281375"/>
                  <a:pt x="3803374" y="2223664"/>
                  <a:pt x="3642138" y="2246769"/>
                </a:cubicBezTo>
                <a:cubicBezTo>
                  <a:pt x="3480902" y="2269874"/>
                  <a:pt x="3114513" y="2215622"/>
                  <a:pt x="2898363" y="2246769"/>
                </a:cubicBezTo>
                <a:cubicBezTo>
                  <a:pt x="2682214" y="2277916"/>
                  <a:pt x="2490963" y="2227714"/>
                  <a:pt x="2154587" y="2246769"/>
                </a:cubicBezTo>
                <a:cubicBezTo>
                  <a:pt x="1818211" y="2265824"/>
                  <a:pt x="1697271" y="2209264"/>
                  <a:pt x="1410812" y="2246769"/>
                </a:cubicBezTo>
                <a:cubicBezTo>
                  <a:pt x="1124354" y="2284274"/>
                  <a:pt x="1102478" y="2237598"/>
                  <a:pt x="897253" y="2246769"/>
                </a:cubicBezTo>
                <a:cubicBezTo>
                  <a:pt x="692028" y="2255940"/>
                  <a:pt x="378060" y="2227060"/>
                  <a:pt x="0" y="2246769"/>
                </a:cubicBezTo>
                <a:cubicBezTo>
                  <a:pt x="-35622" y="2079346"/>
                  <a:pt x="21615" y="1895837"/>
                  <a:pt x="0" y="1707544"/>
                </a:cubicBezTo>
                <a:cubicBezTo>
                  <a:pt x="-21615" y="1519252"/>
                  <a:pt x="13939" y="1307011"/>
                  <a:pt x="0" y="1190788"/>
                </a:cubicBezTo>
                <a:cubicBezTo>
                  <a:pt x="-13939" y="1074565"/>
                  <a:pt x="157" y="871735"/>
                  <a:pt x="0" y="606628"/>
                </a:cubicBezTo>
                <a:cubicBezTo>
                  <a:pt x="-157" y="341521"/>
                  <a:pt x="8514" y="279773"/>
                  <a:pt x="0" y="0"/>
                </a:cubicBezTo>
                <a:close/>
              </a:path>
            </a:pathLst>
          </a:custGeom>
          <a:solidFill>
            <a:schemeClr val="accent1">
              <a:lumMod val="20000"/>
              <a:lumOff val="80000"/>
            </a:schemeClr>
          </a:solidFill>
          <a:ln w="28575">
            <a:solidFill>
              <a:schemeClr val="tx1"/>
            </a:solidFill>
            <a:prstDash val="lgDashDotDot"/>
            <a:extLst>
              <a:ext uri="{C807C97D-BFC1-408E-A445-0C87EB9F89A2}">
                <ask:lineSketchStyleProps xmlns:ask="http://schemas.microsoft.com/office/drawing/2018/sketchyshapes" sd="1066159514">
                  <a:prstGeom prst="rect">
                    <a:avLst/>
                  </a:prstGeom>
                  <ask:type>
                    <ask:lineSketchScribble/>
                  </ask:type>
                </ask:lineSketchStyleProps>
              </a:ext>
            </a:extLst>
          </a:ln>
        </p:spPr>
        <p:txBody>
          <a:bodyPr wrap="square" rtlCol="0" anchor="ctr">
            <a:spAutoFit/>
          </a:bodyPr>
          <a:lstStyle/>
          <a:p>
            <a:pPr marL="571500" indent="-571500">
              <a:buFont typeface="+mj-lt"/>
              <a:buAutoNum type="romanUcPeriod"/>
            </a:pPr>
            <a:r>
              <a:rPr lang="fr-FR" sz="2800" b="1" dirty="0">
                <a:latin typeface="Amasis MT Pro Medium" panose="020F0502020204030204" pitchFamily="18" charset="0"/>
              </a:rPr>
              <a:t> Collecte et préparation des données</a:t>
            </a:r>
          </a:p>
          <a:p>
            <a:pPr marL="571500" indent="-571500">
              <a:buFont typeface="+mj-lt"/>
              <a:buAutoNum type="romanUcPeriod"/>
            </a:pPr>
            <a:r>
              <a:rPr lang="fr-FR" sz="2800" b="1" dirty="0">
                <a:latin typeface="Amasis MT Pro Medium" panose="020F0502020204030204" pitchFamily="18" charset="0"/>
              </a:rPr>
              <a:t> Création et évaluation des modèles</a:t>
            </a:r>
          </a:p>
          <a:p>
            <a:pPr marL="400050" indent="-400050">
              <a:buFont typeface="+mj-lt"/>
              <a:buAutoNum type="romanUcPeriod"/>
            </a:pPr>
            <a:r>
              <a:rPr lang="fr-FR" sz="2800" b="1" dirty="0">
                <a:latin typeface="Amasis MT Pro Medium" panose="020F0502020204030204" pitchFamily="18" charset="0"/>
              </a:rPr>
              <a:t>  Amélioration des performances</a:t>
            </a:r>
          </a:p>
          <a:p>
            <a:pPr marL="400050" indent="-400050">
              <a:buFont typeface="+mj-lt"/>
              <a:buAutoNum type="romanUcPeriod"/>
            </a:pPr>
            <a:r>
              <a:rPr lang="fr-FR" sz="2800" b="1" dirty="0">
                <a:latin typeface="Amasis MT Pro Medium" panose="020F0502020204030204" pitchFamily="18" charset="0"/>
              </a:rPr>
              <a:t>  Déploiement du modèle</a:t>
            </a:r>
          </a:p>
          <a:p>
            <a:pPr marL="400050" indent="-400050">
              <a:buFont typeface="+mj-lt"/>
              <a:buAutoNum type="romanUcPeriod"/>
            </a:pPr>
            <a:r>
              <a:rPr lang="fr-FR" sz="2800" b="1" dirty="0">
                <a:latin typeface="Amasis MT Pro Medium" panose="020F0502020204030204" pitchFamily="18" charset="0"/>
              </a:rPr>
              <a:t>   Conclusion</a:t>
            </a:r>
          </a:p>
        </p:txBody>
      </p:sp>
      <p:sp>
        <p:nvSpPr>
          <p:cNvPr id="65" name="Rectangle : coins arrondis 64">
            <a:extLst>
              <a:ext uri="{FF2B5EF4-FFF2-40B4-BE49-F238E27FC236}">
                <a16:creationId xmlns:a16="http://schemas.microsoft.com/office/drawing/2014/main" id="{7B2B05DB-AB3B-77A4-E9D7-FC772CA42CA6}"/>
              </a:ext>
            </a:extLst>
          </p:cNvPr>
          <p:cNvSpPr/>
          <p:nvPr/>
        </p:nvSpPr>
        <p:spPr>
          <a:xfrm rot="2149304">
            <a:off x="6342748" y="-2873659"/>
            <a:ext cx="9604595" cy="11128827"/>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8518349">
            <a:off x="457712" y="3641362"/>
            <a:ext cx="1208242" cy="4433042"/>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a:off x="193839" y="140313"/>
            <a:ext cx="4828774" cy="646331"/>
          </a:xfrm>
          <a:prstGeom prst="rect">
            <a:avLst/>
          </a:prstGeom>
          <a:noFill/>
        </p:spPr>
        <p:txBody>
          <a:bodyPr wrap="square" rtlCol="0">
            <a:spAutoFit/>
          </a:bodyPr>
          <a:lstStyle/>
          <a:p>
            <a:pPr algn="just"/>
            <a:r>
              <a:rPr lang="fr-FR" sz="3600" b="1" dirty="0">
                <a:solidFill>
                  <a:schemeClr val="accent2">
                    <a:lumMod val="50000"/>
                  </a:schemeClr>
                </a:solidFill>
                <a:latin typeface="Algerian" panose="04020705040A02060702" pitchFamily="82" charset="0"/>
              </a:rPr>
              <a:t>plan</a:t>
            </a:r>
          </a:p>
        </p:txBody>
      </p:sp>
      <p:grpSp>
        <p:nvGrpSpPr>
          <p:cNvPr id="23" name="Groupe 22">
            <a:extLst>
              <a:ext uri="{FF2B5EF4-FFF2-40B4-BE49-F238E27FC236}">
                <a16:creationId xmlns:a16="http://schemas.microsoft.com/office/drawing/2014/main" id="{9BA0FF97-AB15-2B52-B617-403AE11B9EE5}"/>
              </a:ext>
            </a:extLst>
          </p:cNvPr>
          <p:cNvGrpSpPr/>
          <p:nvPr/>
        </p:nvGrpSpPr>
        <p:grpSpPr>
          <a:xfrm>
            <a:off x="6035695" y="691047"/>
            <a:ext cx="7292993" cy="5201610"/>
            <a:chOff x="9068142" y="1178566"/>
            <a:chExt cx="5982858" cy="5249811"/>
          </a:xfrm>
          <a:blipFill>
            <a:blip r:embed="rId2"/>
            <a:stretch>
              <a:fillRect/>
            </a:stretch>
          </a:blipFill>
        </p:grpSpPr>
        <p:sp>
          <p:nvSpPr>
            <p:cNvPr id="3" name="Pentagone 2">
              <a:extLst>
                <a:ext uri="{FF2B5EF4-FFF2-40B4-BE49-F238E27FC236}">
                  <a16:creationId xmlns:a16="http://schemas.microsoft.com/office/drawing/2014/main" id="{4B096C17-0CA9-E186-D7EE-D2B3D0045994}"/>
                </a:ext>
              </a:extLst>
            </p:cNvPr>
            <p:cNvSpPr/>
            <p:nvPr/>
          </p:nvSpPr>
          <p:spPr>
            <a:xfrm>
              <a:off x="12840701" y="1375925"/>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entagone 5">
              <a:extLst>
                <a:ext uri="{FF2B5EF4-FFF2-40B4-BE49-F238E27FC236}">
                  <a16:creationId xmlns:a16="http://schemas.microsoft.com/office/drawing/2014/main" id="{7CB99A44-C490-D75A-1DC5-73A7424F5D7A}"/>
                </a:ext>
              </a:extLst>
            </p:cNvPr>
            <p:cNvSpPr/>
            <p:nvPr/>
          </p:nvSpPr>
          <p:spPr>
            <a:xfrm rot="10800000">
              <a:off x="13198601" y="3779864"/>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entagone 11">
              <a:extLst>
                <a:ext uri="{FF2B5EF4-FFF2-40B4-BE49-F238E27FC236}">
                  <a16:creationId xmlns:a16="http://schemas.microsoft.com/office/drawing/2014/main" id="{9D17F994-5B51-844C-1E77-923A402466DE}"/>
                </a:ext>
              </a:extLst>
            </p:cNvPr>
            <p:cNvSpPr/>
            <p:nvPr/>
          </p:nvSpPr>
          <p:spPr>
            <a:xfrm rot="12729055">
              <a:off x="11494620" y="4327917"/>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entagone 13">
              <a:extLst>
                <a:ext uri="{FF2B5EF4-FFF2-40B4-BE49-F238E27FC236}">
                  <a16:creationId xmlns:a16="http://schemas.microsoft.com/office/drawing/2014/main" id="{0EEE7955-1456-96A6-5FC6-88A71A31B50F}"/>
                </a:ext>
              </a:extLst>
            </p:cNvPr>
            <p:cNvSpPr/>
            <p:nvPr/>
          </p:nvSpPr>
          <p:spPr>
            <a:xfrm rot="12729055">
              <a:off x="11719612" y="2733759"/>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entagone 14">
              <a:extLst>
                <a:ext uri="{FF2B5EF4-FFF2-40B4-BE49-F238E27FC236}">
                  <a16:creationId xmlns:a16="http://schemas.microsoft.com/office/drawing/2014/main" id="{B056BBBC-F9D1-2A0D-8CE3-88871A7C8A3E}"/>
                </a:ext>
              </a:extLst>
            </p:cNvPr>
            <p:cNvSpPr/>
            <p:nvPr/>
          </p:nvSpPr>
          <p:spPr>
            <a:xfrm rot="15180403">
              <a:off x="10566167" y="1252588"/>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entagone 15">
              <a:extLst>
                <a:ext uri="{FF2B5EF4-FFF2-40B4-BE49-F238E27FC236}">
                  <a16:creationId xmlns:a16="http://schemas.microsoft.com/office/drawing/2014/main" id="{8771245F-A4BE-57E3-9F56-88705703728F}"/>
                </a:ext>
              </a:extLst>
            </p:cNvPr>
            <p:cNvSpPr/>
            <p:nvPr/>
          </p:nvSpPr>
          <p:spPr>
            <a:xfrm rot="15180403">
              <a:off x="9620623" y="1829150"/>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entagone 16">
              <a:extLst>
                <a:ext uri="{FF2B5EF4-FFF2-40B4-BE49-F238E27FC236}">
                  <a16:creationId xmlns:a16="http://schemas.microsoft.com/office/drawing/2014/main" id="{84DB2F4D-2C5B-73FB-5C80-3086CAE343F9}"/>
                </a:ext>
              </a:extLst>
            </p:cNvPr>
            <p:cNvSpPr/>
            <p:nvPr/>
          </p:nvSpPr>
          <p:spPr>
            <a:xfrm>
              <a:off x="10094579" y="2853537"/>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entagone 17">
              <a:extLst>
                <a:ext uri="{FF2B5EF4-FFF2-40B4-BE49-F238E27FC236}">
                  <a16:creationId xmlns:a16="http://schemas.microsoft.com/office/drawing/2014/main" id="{9B2FB61F-4FDA-9A73-BED4-F422F96190DB}"/>
                </a:ext>
              </a:extLst>
            </p:cNvPr>
            <p:cNvSpPr/>
            <p:nvPr/>
          </p:nvSpPr>
          <p:spPr>
            <a:xfrm rot="10800000">
              <a:off x="10885865" y="3220346"/>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entagone 18">
              <a:extLst>
                <a:ext uri="{FF2B5EF4-FFF2-40B4-BE49-F238E27FC236}">
                  <a16:creationId xmlns:a16="http://schemas.microsoft.com/office/drawing/2014/main" id="{0882BC7B-18E3-A1C7-4572-B2F3AFAB469F}"/>
                </a:ext>
              </a:extLst>
            </p:cNvPr>
            <p:cNvSpPr/>
            <p:nvPr/>
          </p:nvSpPr>
          <p:spPr>
            <a:xfrm rot="12729055">
              <a:off x="10467196" y="4646929"/>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entagone 19">
              <a:extLst>
                <a:ext uri="{FF2B5EF4-FFF2-40B4-BE49-F238E27FC236}">
                  <a16:creationId xmlns:a16="http://schemas.microsoft.com/office/drawing/2014/main" id="{576758B6-1498-A650-728B-986671FC26FA}"/>
                </a:ext>
              </a:extLst>
            </p:cNvPr>
            <p:cNvSpPr/>
            <p:nvPr/>
          </p:nvSpPr>
          <p:spPr>
            <a:xfrm rot="12729055">
              <a:off x="9354997" y="4724022"/>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entagone 20">
              <a:extLst>
                <a:ext uri="{FF2B5EF4-FFF2-40B4-BE49-F238E27FC236}">
                  <a16:creationId xmlns:a16="http://schemas.microsoft.com/office/drawing/2014/main" id="{6461D223-A5A5-EC1C-32D8-49CC3CA624DC}"/>
                </a:ext>
              </a:extLst>
            </p:cNvPr>
            <p:cNvSpPr/>
            <p:nvPr/>
          </p:nvSpPr>
          <p:spPr>
            <a:xfrm rot="15180403">
              <a:off x="13072052" y="2000370"/>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entagone 21">
              <a:extLst>
                <a:ext uri="{FF2B5EF4-FFF2-40B4-BE49-F238E27FC236}">
                  <a16:creationId xmlns:a16="http://schemas.microsoft.com/office/drawing/2014/main" id="{5F65E204-AE83-88D2-2740-4A43AA467BBC}"/>
                </a:ext>
              </a:extLst>
            </p:cNvPr>
            <p:cNvSpPr/>
            <p:nvPr/>
          </p:nvSpPr>
          <p:spPr>
            <a:xfrm rot="13786662">
              <a:off x="8994120" y="2796781"/>
              <a:ext cx="1852399" cy="1704355"/>
            </a:xfrm>
            <a:prstGeom prst="pent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 name="Graphique 6">
            <a:extLst>
              <a:ext uri="{FF2B5EF4-FFF2-40B4-BE49-F238E27FC236}">
                <a16:creationId xmlns:a16="http://schemas.microsoft.com/office/drawing/2014/main" id="{FD0C43E9-F0EF-5445-1B0F-49E57AC4C1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397" y="4465874"/>
            <a:ext cx="4167515" cy="2361935"/>
          </a:xfrm>
          <a:prstGeom prst="rect">
            <a:avLst/>
          </a:prstGeom>
        </p:spPr>
      </p:pic>
    </p:spTree>
    <p:extLst>
      <p:ext uri="{BB962C8B-B14F-4D97-AF65-F5344CB8AC3E}">
        <p14:creationId xmlns:p14="http://schemas.microsoft.com/office/powerpoint/2010/main" val="2045067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5063500F-DAAC-4D99-D3F2-4C1F1EE00CA8}"/>
              </a:ext>
            </a:extLst>
          </p:cNvPr>
          <p:cNvGrpSpPr/>
          <p:nvPr/>
        </p:nvGrpSpPr>
        <p:grpSpPr>
          <a:xfrm>
            <a:off x="67375" y="-1941421"/>
            <a:ext cx="12005257" cy="11170975"/>
            <a:chOff x="67375" y="-1941421"/>
            <a:chExt cx="12005257" cy="11170975"/>
          </a:xfrm>
          <a:blipFill>
            <a:blip r:embed="rId3">
              <a:alphaModFix amt="75000"/>
            </a:blip>
            <a:stretch>
              <a:fillRect/>
            </a:stretch>
          </a:blipFill>
        </p:grpSpPr>
        <p:sp>
          <p:nvSpPr>
            <p:cNvPr id="4" name="Rectangle : coins arrondis 3">
              <a:extLst>
                <a:ext uri="{FF2B5EF4-FFF2-40B4-BE49-F238E27FC236}">
                  <a16:creationId xmlns:a16="http://schemas.microsoft.com/office/drawing/2014/main" id="{65D47322-99E1-AA84-3264-D63BDF2A7D5F}"/>
                </a:ext>
              </a:extLst>
            </p:cNvPr>
            <p:cNvSpPr/>
            <p:nvPr/>
          </p:nvSpPr>
          <p:spPr>
            <a:xfrm rot="18378680">
              <a:off x="571138" y="2059811"/>
              <a:ext cx="10533968"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34F8274B-5F08-EA82-E80D-0576E6716C11}"/>
                </a:ext>
              </a:extLst>
            </p:cNvPr>
            <p:cNvSpPr/>
            <p:nvPr/>
          </p:nvSpPr>
          <p:spPr>
            <a:xfrm rot="2149304">
              <a:off x="1657927" y="-993163"/>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6E30B5A2-98EB-062E-5C0F-7E125372893B}"/>
                </a:ext>
              </a:extLst>
            </p:cNvPr>
            <p:cNvSpPr/>
            <p:nvPr/>
          </p:nvSpPr>
          <p:spPr>
            <a:xfrm rot="2149304">
              <a:off x="2487628" y="-1612400"/>
              <a:ext cx="6471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081A0097-B88E-E13A-AA00-D6AD759C8807}"/>
                </a:ext>
              </a:extLst>
            </p:cNvPr>
            <p:cNvSpPr/>
            <p:nvPr/>
          </p:nvSpPr>
          <p:spPr>
            <a:xfrm rot="2149304">
              <a:off x="11583680" y="3915572"/>
              <a:ext cx="488952" cy="3805518"/>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344C28D-B8D8-D98F-8979-963D0008636E}"/>
                </a:ext>
              </a:extLst>
            </p:cNvPr>
            <p:cNvSpPr/>
            <p:nvPr/>
          </p:nvSpPr>
          <p:spPr>
            <a:xfrm rot="2149304">
              <a:off x="10473025" y="2646708"/>
              <a:ext cx="647181" cy="54176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B34B3BCB-68F0-F537-C6FD-70AB67897BE0}"/>
                </a:ext>
              </a:extLst>
            </p:cNvPr>
            <p:cNvSpPr/>
            <p:nvPr/>
          </p:nvSpPr>
          <p:spPr>
            <a:xfrm rot="2149304">
              <a:off x="9103068" y="-1941421"/>
              <a:ext cx="647181" cy="104850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21A8F10-80F4-66F0-3788-E0163FBF3735}"/>
                </a:ext>
              </a:extLst>
            </p:cNvPr>
            <p:cNvSpPr/>
            <p:nvPr/>
          </p:nvSpPr>
          <p:spPr>
            <a:xfrm rot="2149304">
              <a:off x="10086443" y="449918"/>
              <a:ext cx="488952" cy="736498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0" name="ZoneTexte 59">
            <a:extLst>
              <a:ext uri="{FF2B5EF4-FFF2-40B4-BE49-F238E27FC236}">
                <a16:creationId xmlns:a16="http://schemas.microsoft.com/office/drawing/2014/main" id="{D375D3D0-6CA6-92D6-61CB-86D90F92C711}"/>
              </a:ext>
            </a:extLst>
          </p:cNvPr>
          <p:cNvSpPr txBox="1"/>
          <p:nvPr/>
        </p:nvSpPr>
        <p:spPr>
          <a:xfrm>
            <a:off x="2483913" y="1319588"/>
            <a:ext cx="7915702" cy="2862322"/>
          </a:xfrm>
          <a:prstGeom prst="rect">
            <a:avLst/>
          </a:prstGeom>
          <a:noFill/>
        </p:spPr>
        <p:txBody>
          <a:bodyPr wrap="square" rtlCol="0">
            <a:spAutoFit/>
          </a:bodyPr>
          <a:lstStyle/>
          <a:p>
            <a:pPr algn="ctr"/>
            <a:r>
              <a:rPr lang="fr-FR" sz="6000" b="1" dirty="0">
                <a:solidFill>
                  <a:schemeClr val="accent1">
                    <a:lumMod val="50000"/>
                  </a:schemeClr>
                </a:solidFill>
                <a:latin typeface="Algerian" panose="04020705040A02060702" pitchFamily="82" charset="0"/>
              </a:rPr>
              <a:t>C</a:t>
            </a:r>
            <a:r>
              <a:rPr lang="fr-FR" sz="6000" b="1" dirty="0">
                <a:latin typeface="Algerian" panose="04020705040A02060702" pitchFamily="82" charset="0"/>
              </a:rPr>
              <a:t>o</a:t>
            </a:r>
            <a:r>
              <a:rPr lang="fr-FR" sz="6000" b="1" dirty="0">
                <a:solidFill>
                  <a:schemeClr val="accent1">
                    <a:lumMod val="50000"/>
                  </a:schemeClr>
                </a:solidFill>
                <a:latin typeface="Algerian" panose="04020705040A02060702" pitchFamily="82" charset="0"/>
              </a:rPr>
              <a:t>llecte et p</a:t>
            </a:r>
            <a:r>
              <a:rPr lang="fr-FR" sz="6000" b="1" dirty="0">
                <a:latin typeface="Algerian" panose="04020705040A02060702" pitchFamily="82" charset="0"/>
              </a:rPr>
              <a:t>ré</a:t>
            </a:r>
            <a:r>
              <a:rPr lang="fr-FR" sz="6000" b="1" dirty="0">
                <a:solidFill>
                  <a:schemeClr val="accent1">
                    <a:lumMod val="50000"/>
                  </a:schemeClr>
                </a:solidFill>
                <a:latin typeface="Algerian" panose="04020705040A02060702" pitchFamily="82" charset="0"/>
              </a:rPr>
              <a:t>paration des données </a:t>
            </a:r>
            <a:endParaRPr lang="fr-FR" sz="6000" b="1" dirty="0">
              <a:solidFill>
                <a:schemeClr val="accent2">
                  <a:lumMod val="50000"/>
                </a:schemeClr>
              </a:solidFill>
              <a:latin typeface="Algerian" panose="04020705040A02060702" pitchFamily="82" charset="0"/>
            </a:endParaRPr>
          </a:p>
        </p:txBody>
      </p:sp>
      <p:sp>
        <p:nvSpPr>
          <p:cNvPr id="14" name="Rectangle : coins arrondis 13">
            <a:extLst>
              <a:ext uri="{FF2B5EF4-FFF2-40B4-BE49-F238E27FC236}">
                <a16:creationId xmlns:a16="http://schemas.microsoft.com/office/drawing/2014/main" id="{9FEA524D-2069-AD0B-5001-CE17315EA03A}"/>
              </a:ext>
            </a:extLst>
          </p:cNvPr>
          <p:cNvSpPr/>
          <p:nvPr/>
        </p:nvSpPr>
        <p:spPr>
          <a:xfrm rot="2149304">
            <a:off x="13682757" y="-2043496"/>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7B047B18-00B9-3E98-A211-1117F4DD5AD1}"/>
              </a:ext>
            </a:extLst>
          </p:cNvPr>
          <p:cNvSpPr/>
          <p:nvPr/>
        </p:nvSpPr>
        <p:spPr>
          <a:xfrm rot="8313662">
            <a:off x="14101272" y="1600919"/>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07201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F228B94-E8E2-5033-FE93-071060FFF2B0}"/>
              </a:ext>
            </a:extLst>
          </p:cNvPr>
          <p:cNvPicPr>
            <a:picLocks noChangeAspect="1"/>
          </p:cNvPicPr>
          <p:nvPr/>
        </p:nvPicPr>
        <p:blipFill>
          <a:blip r:embed="rId2"/>
          <a:stretch>
            <a:fillRect/>
          </a:stretch>
        </p:blipFill>
        <p:spPr>
          <a:xfrm>
            <a:off x="3360200" y="130536"/>
            <a:ext cx="4910343" cy="3371840"/>
          </a:xfrm>
          <a:prstGeom prst="rect">
            <a:avLst/>
          </a:prstGeom>
          <a:ln w="28575">
            <a:solidFill>
              <a:schemeClr val="tx1"/>
            </a:solidFill>
          </a:ln>
        </p:spPr>
      </p:pic>
      <p:sp>
        <p:nvSpPr>
          <p:cNvPr id="15" name="Rectangle : coins arrondis 14">
            <a:extLst>
              <a:ext uri="{FF2B5EF4-FFF2-40B4-BE49-F238E27FC236}">
                <a16:creationId xmlns:a16="http://schemas.microsoft.com/office/drawing/2014/main" id="{9A535C9F-A4C1-32E8-7E4B-7DB14F315315}"/>
              </a:ext>
            </a:extLst>
          </p:cNvPr>
          <p:cNvSpPr/>
          <p:nvPr/>
        </p:nvSpPr>
        <p:spPr>
          <a:xfrm rot="2149304">
            <a:off x="8686469" y="3363216"/>
            <a:ext cx="3827436" cy="3805518"/>
          </a:xfrm>
          <a:prstGeom prst="roundRect">
            <a:avLst>
              <a:gd name="adj" fmla="val 5000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C2C5EB0-CDC7-2F4E-8BA1-2F5525A43F9D}"/>
              </a:ext>
            </a:extLst>
          </p:cNvPr>
          <p:cNvSpPr/>
          <p:nvPr/>
        </p:nvSpPr>
        <p:spPr>
          <a:xfrm rot="5400000">
            <a:off x="992420" y="4065725"/>
            <a:ext cx="1428147"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rot="18405497">
            <a:off x="-664077" y="-418980"/>
            <a:ext cx="4828774" cy="646331"/>
          </a:xfrm>
          <a:prstGeom prst="rect">
            <a:avLst/>
          </a:prstGeom>
          <a:noFill/>
        </p:spPr>
        <p:txBody>
          <a:bodyPr wrap="square" rtlCol="0">
            <a:spAutoFit/>
          </a:bodyPr>
          <a:lstStyle/>
          <a:p>
            <a:pPr algn="just"/>
            <a:r>
              <a:rPr lang="fr-FR" sz="3600" b="1" dirty="0" err="1">
                <a:solidFill>
                  <a:schemeClr val="accent2">
                    <a:lumMod val="50000"/>
                  </a:schemeClr>
                </a:solidFill>
                <a:latin typeface="Algerian" panose="04020705040A02060702" pitchFamily="82" charset="0"/>
              </a:rPr>
              <a:t>scraping</a:t>
            </a:r>
            <a:r>
              <a:rPr lang="fr-FR" sz="3600" b="1" dirty="0">
                <a:solidFill>
                  <a:schemeClr val="accent2">
                    <a:lumMod val="50000"/>
                  </a:schemeClr>
                </a:solidFill>
                <a:latin typeface="Algerian" panose="04020705040A02060702" pitchFamily="82" charset="0"/>
              </a:rPr>
              <a:t>:</a:t>
            </a:r>
          </a:p>
        </p:txBody>
      </p:sp>
      <p:sp>
        <p:nvSpPr>
          <p:cNvPr id="4" name="Rectangle : coins arrondis 3">
            <a:extLst>
              <a:ext uri="{FF2B5EF4-FFF2-40B4-BE49-F238E27FC236}">
                <a16:creationId xmlns:a16="http://schemas.microsoft.com/office/drawing/2014/main" id="{65D47322-99E1-AA84-3264-D63BDF2A7D5F}"/>
              </a:ext>
            </a:extLst>
          </p:cNvPr>
          <p:cNvSpPr/>
          <p:nvPr/>
        </p:nvSpPr>
        <p:spPr>
          <a:xfrm>
            <a:off x="8510545" y="3363216"/>
            <a:ext cx="4026945" cy="3805518"/>
          </a:xfrm>
          <a:prstGeom prst="roundRect">
            <a:avLst>
              <a:gd name="adj" fmla="val 50000"/>
            </a:avLst>
          </a:prstGeom>
          <a:blipFill dpi="0" rotWithShape="1">
            <a:blip r:embed="rId3">
              <a:alphaModFix amt="7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2976617">
            <a:off x="9970092" y="-1104409"/>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F748212-6C5F-EF4A-B48D-9843D2F24CB1}"/>
              </a:ext>
            </a:extLst>
          </p:cNvPr>
          <p:cNvSpPr/>
          <p:nvPr/>
        </p:nvSpPr>
        <p:spPr>
          <a:xfrm rot="8313662">
            <a:off x="1424559" y="2462403"/>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D21E55F-6F3A-7D84-D933-580C980EFFE5}"/>
              </a:ext>
            </a:extLst>
          </p:cNvPr>
          <p:cNvPicPr>
            <a:picLocks noChangeAspect="1"/>
          </p:cNvPicPr>
          <p:nvPr/>
        </p:nvPicPr>
        <p:blipFill>
          <a:blip r:embed="rId4"/>
          <a:stretch>
            <a:fillRect/>
          </a:stretch>
        </p:blipFill>
        <p:spPr>
          <a:xfrm>
            <a:off x="3360199" y="4060099"/>
            <a:ext cx="4910343" cy="1926676"/>
          </a:xfrm>
          <a:prstGeom prst="rect">
            <a:avLst/>
          </a:prstGeom>
          <a:ln w="28575">
            <a:solidFill>
              <a:schemeClr val="tx1"/>
            </a:solidFill>
          </a:ln>
        </p:spPr>
      </p:pic>
      <p:sp>
        <p:nvSpPr>
          <p:cNvPr id="9" name="ZoneTexte 8">
            <a:extLst>
              <a:ext uri="{FF2B5EF4-FFF2-40B4-BE49-F238E27FC236}">
                <a16:creationId xmlns:a16="http://schemas.microsoft.com/office/drawing/2014/main" id="{22C8A79F-C2CB-2805-83B3-0CD8AB451BD9}"/>
              </a:ext>
            </a:extLst>
          </p:cNvPr>
          <p:cNvSpPr txBox="1"/>
          <p:nvPr/>
        </p:nvSpPr>
        <p:spPr>
          <a:xfrm rot="18271219">
            <a:off x="265083" y="382267"/>
            <a:ext cx="4828774" cy="523220"/>
          </a:xfrm>
          <a:prstGeom prst="rect">
            <a:avLst/>
          </a:prstGeom>
          <a:noFill/>
        </p:spPr>
        <p:txBody>
          <a:bodyPr wrap="square" rtlCol="0">
            <a:spAutoFit/>
          </a:bodyPr>
          <a:lstStyle/>
          <a:p>
            <a:pPr algn="just"/>
            <a:r>
              <a:rPr lang="fr-FR" sz="2800" b="1" dirty="0">
                <a:latin typeface="Algerian" panose="04020705040A02060702" pitchFamily="82" charset="0"/>
              </a:rPr>
              <a:t>Approche1:</a:t>
            </a:r>
          </a:p>
        </p:txBody>
      </p:sp>
      <p:sp>
        <p:nvSpPr>
          <p:cNvPr id="11" name="Signe Plus 10">
            <a:extLst>
              <a:ext uri="{FF2B5EF4-FFF2-40B4-BE49-F238E27FC236}">
                <a16:creationId xmlns:a16="http://schemas.microsoft.com/office/drawing/2014/main" id="{BEE73AD9-F154-52AF-A16F-B38EF0C0E915}"/>
              </a:ext>
            </a:extLst>
          </p:cNvPr>
          <p:cNvSpPr/>
          <p:nvPr/>
        </p:nvSpPr>
        <p:spPr>
          <a:xfrm>
            <a:off x="5317226" y="3576095"/>
            <a:ext cx="996287" cy="410285"/>
          </a:xfrm>
          <a:prstGeom prst="mathPlus">
            <a:avLst/>
          </a:prstGeom>
          <a:solidFill>
            <a:schemeClr val="accent2">
              <a:lumMod val="5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672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9A535C9F-A4C1-32E8-7E4B-7DB14F315315}"/>
              </a:ext>
            </a:extLst>
          </p:cNvPr>
          <p:cNvSpPr/>
          <p:nvPr/>
        </p:nvSpPr>
        <p:spPr>
          <a:xfrm rot="2149304">
            <a:off x="8686469" y="3363216"/>
            <a:ext cx="3827436" cy="3805518"/>
          </a:xfrm>
          <a:prstGeom prst="roundRect">
            <a:avLst>
              <a:gd name="adj" fmla="val 5000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C2C5EB0-CDC7-2F4E-8BA1-2F5525A43F9D}"/>
              </a:ext>
            </a:extLst>
          </p:cNvPr>
          <p:cNvSpPr/>
          <p:nvPr/>
        </p:nvSpPr>
        <p:spPr>
          <a:xfrm rot="5400000">
            <a:off x="10103001" y="-2340873"/>
            <a:ext cx="1428147"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rot="18405497">
            <a:off x="-664077" y="-418980"/>
            <a:ext cx="4828774" cy="646331"/>
          </a:xfrm>
          <a:prstGeom prst="rect">
            <a:avLst/>
          </a:prstGeom>
          <a:noFill/>
        </p:spPr>
        <p:txBody>
          <a:bodyPr wrap="square" rtlCol="0">
            <a:spAutoFit/>
          </a:bodyPr>
          <a:lstStyle/>
          <a:p>
            <a:pPr algn="just"/>
            <a:r>
              <a:rPr lang="fr-FR" sz="3600" b="1" dirty="0" err="1">
                <a:solidFill>
                  <a:schemeClr val="accent2">
                    <a:lumMod val="50000"/>
                  </a:schemeClr>
                </a:solidFill>
                <a:latin typeface="Algerian" panose="04020705040A02060702" pitchFamily="82" charset="0"/>
              </a:rPr>
              <a:t>scraping</a:t>
            </a:r>
            <a:r>
              <a:rPr lang="fr-FR" sz="3600" b="1" dirty="0">
                <a:solidFill>
                  <a:schemeClr val="accent2">
                    <a:lumMod val="50000"/>
                  </a:schemeClr>
                </a:solidFill>
                <a:latin typeface="Algerian" panose="04020705040A02060702" pitchFamily="82" charset="0"/>
              </a:rPr>
              <a:t>:</a:t>
            </a:r>
          </a:p>
        </p:txBody>
      </p:sp>
      <p:sp>
        <p:nvSpPr>
          <p:cNvPr id="4" name="Rectangle : coins arrondis 3">
            <a:extLst>
              <a:ext uri="{FF2B5EF4-FFF2-40B4-BE49-F238E27FC236}">
                <a16:creationId xmlns:a16="http://schemas.microsoft.com/office/drawing/2014/main" id="{65D47322-99E1-AA84-3264-D63BDF2A7D5F}"/>
              </a:ext>
            </a:extLst>
          </p:cNvPr>
          <p:cNvSpPr/>
          <p:nvPr/>
        </p:nvSpPr>
        <p:spPr>
          <a:xfrm>
            <a:off x="8640894" y="3316676"/>
            <a:ext cx="4026945" cy="3805518"/>
          </a:xfrm>
          <a:prstGeom prst="roundRect">
            <a:avLst>
              <a:gd name="adj" fmla="val 50000"/>
            </a:avLst>
          </a:prstGeom>
          <a:blipFill dpi="0" rotWithShape="1">
            <a:blip r:embed="rId2">
              <a:alphaModFix amt="7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2976617">
            <a:off x="-2376762" y="5899837"/>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F748212-6C5F-EF4A-B48D-9843D2F24CB1}"/>
              </a:ext>
            </a:extLst>
          </p:cNvPr>
          <p:cNvSpPr/>
          <p:nvPr/>
        </p:nvSpPr>
        <p:spPr>
          <a:xfrm rot="8313662">
            <a:off x="1424559" y="2462403"/>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2C8A79F-C2CB-2805-83B3-0CD8AB451BD9}"/>
              </a:ext>
            </a:extLst>
          </p:cNvPr>
          <p:cNvSpPr txBox="1"/>
          <p:nvPr/>
        </p:nvSpPr>
        <p:spPr>
          <a:xfrm rot="18271219">
            <a:off x="265083" y="382267"/>
            <a:ext cx="4828774" cy="523220"/>
          </a:xfrm>
          <a:prstGeom prst="rect">
            <a:avLst/>
          </a:prstGeom>
          <a:noFill/>
        </p:spPr>
        <p:txBody>
          <a:bodyPr wrap="square" rtlCol="0">
            <a:spAutoFit/>
          </a:bodyPr>
          <a:lstStyle/>
          <a:p>
            <a:pPr algn="just"/>
            <a:r>
              <a:rPr lang="fr-FR" sz="2800" b="1" dirty="0">
                <a:latin typeface="Algerian" panose="04020705040A02060702" pitchFamily="82" charset="0"/>
              </a:rPr>
              <a:t>Approche1:</a:t>
            </a:r>
          </a:p>
        </p:txBody>
      </p:sp>
      <p:sp>
        <p:nvSpPr>
          <p:cNvPr id="11" name="Signe Plus 10">
            <a:extLst>
              <a:ext uri="{FF2B5EF4-FFF2-40B4-BE49-F238E27FC236}">
                <a16:creationId xmlns:a16="http://schemas.microsoft.com/office/drawing/2014/main" id="{BEE73AD9-F154-52AF-A16F-B38EF0C0E915}"/>
              </a:ext>
            </a:extLst>
          </p:cNvPr>
          <p:cNvSpPr/>
          <p:nvPr/>
        </p:nvSpPr>
        <p:spPr>
          <a:xfrm>
            <a:off x="4950537" y="3429807"/>
            <a:ext cx="996287" cy="410285"/>
          </a:xfrm>
          <a:prstGeom prst="mathPlus">
            <a:avLst/>
          </a:prstGeom>
          <a:solidFill>
            <a:schemeClr val="accent2">
              <a:lumMod val="5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811DC14-7838-FD2F-4BCA-448CF93C2BF7}"/>
              </a:ext>
            </a:extLst>
          </p:cNvPr>
          <p:cNvPicPr>
            <a:picLocks noChangeAspect="1"/>
          </p:cNvPicPr>
          <p:nvPr/>
        </p:nvPicPr>
        <p:blipFill>
          <a:blip r:embed="rId3"/>
          <a:stretch>
            <a:fillRect/>
          </a:stretch>
        </p:blipFill>
        <p:spPr>
          <a:xfrm>
            <a:off x="2884029" y="78439"/>
            <a:ext cx="7929952" cy="3200847"/>
          </a:xfrm>
          <a:prstGeom prst="rect">
            <a:avLst/>
          </a:prstGeom>
          <a:ln w="28575">
            <a:solidFill>
              <a:schemeClr val="tx1"/>
            </a:solidFill>
          </a:ln>
        </p:spPr>
      </p:pic>
      <p:pic>
        <p:nvPicPr>
          <p:cNvPr id="10" name="Image 9">
            <a:extLst>
              <a:ext uri="{FF2B5EF4-FFF2-40B4-BE49-F238E27FC236}">
                <a16:creationId xmlns:a16="http://schemas.microsoft.com/office/drawing/2014/main" id="{592B2726-6F7B-F82B-2754-18EF42730827}"/>
              </a:ext>
            </a:extLst>
          </p:cNvPr>
          <p:cNvPicPr>
            <a:picLocks noChangeAspect="1"/>
          </p:cNvPicPr>
          <p:nvPr/>
        </p:nvPicPr>
        <p:blipFill>
          <a:blip r:embed="rId4"/>
          <a:stretch>
            <a:fillRect/>
          </a:stretch>
        </p:blipFill>
        <p:spPr>
          <a:xfrm>
            <a:off x="2884029" y="4028531"/>
            <a:ext cx="4142500" cy="1950514"/>
          </a:xfrm>
          <a:prstGeom prst="rect">
            <a:avLst/>
          </a:prstGeom>
          <a:ln w="28575">
            <a:solidFill>
              <a:schemeClr val="tx1"/>
            </a:solidFill>
          </a:ln>
        </p:spPr>
      </p:pic>
    </p:spTree>
    <p:extLst>
      <p:ext uri="{BB962C8B-B14F-4D97-AF65-F5344CB8AC3E}">
        <p14:creationId xmlns:p14="http://schemas.microsoft.com/office/powerpoint/2010/main" val="25860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9A535C9F-A4C1-32E8-7E4B-7DB14F315315}"/>
              </a:ext>
            </a:extLst>
          </p:cNvPr>
          <p:cNvSpPr/>
          <p:nvPr/>
        </p:nvSpPr>
        <p:spPr>
          <a:xfrm rot="2149304">
            <a:off x="8686469" y="3363216"/>
            <a:ext cx="3827436" cy="3805518"/>
          </a:xfrm>
          <a:prstGeom prst="roundRect">
            <a:avLst>
              <a:gd name="adj" fmla="val 5000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C2C5EB0-CDC7-2F4E-8BA1-2F5525A43F9D}"/>
              </a:ext>
            </a:extLst>
          </p:cNvPr>
          <p:cNvSpPr/>
          <p:nvPr/>
        </p:nvSpPr>
        <p:spPr>
          <a:xfrm rot="5400000">
            <a:off x="992420" y="4065725"/>
            <a:ext cx="1428147"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rot="18405497">
            <a:off x="-664077" y="-418980"/>
            <a:ext cx="4828774" cy="646331"/>
          </a:xfrm>
          <a:prstGeom prst="rect">
            <a:avLst/>
          </a:prstGeom>
          <a:noFill/>
        </p:spPr>
        <p:txBody>
          <a:bodyPr wrap="square" rtlCol="0">
            <a:spAutoFit/>
          </a:bodyPr>
          <a:lstStyle/>
          <a:p>
            <a:pPr algn="just"/>
            <a:r>
              <a:rPr lang="fr-FR" sz="3600" b="1" dirty="0" err="1">
                <a:solidFill>
                  <a:schemeClr val="accent2">
                    <a:lumMod val="50000"/>
                  </a:schemeClr>
                </a:solidFill>
                <a:latin typeface="Algerian" panose="04020705040A02060702" pitchFamily="82" charset="0"/>
              </a:rPr>
              <a:t>scraping</a:t>
            </a:r>
            <a:r>
              <a:rPr lang="fr-FR" sz="3600" b="1" dirty="0">
                <a:solidFill>
                  <a:schemeClr val="accent2">
                    <a:lumMod val="50000"/>
                  </a:schemeClr>
                </a:solidFill>
                <a:latin typeface="Algerian" panose="04020705040A02060702" pitchFamily="82" charset="0"/>
              </a:rPr>
              <a:t>:</a:t>
            </a:r>
          </a:p>
        </p:txBody>
      </p:sp>
      <p:sp>
        <p:nvSpPr>
          <p:cNvPr id="4" name="Rectangle : coins arrondis 3">
            <a:extLst>
              <a:ext uri="{FF2B5EF4-FFF2-40B4-BE49-F238E27FC236}">
                <a16:creationId xmlns:a16="http://schemas.microsoft.com/office/drawing/2014/main" id="{65D47322-99E1-AA84-3264-D63BDF2A7D5F}"/>
              </a:ext>
            </a:extLst>
          </p:cNvPr>
          <p:cNvSpPr/>
          <p:nvPr/>
        </p:nvSpPr>
        <p:spPr>
          <a:xfrm>
            <a:off x="8510545" y="3363216"/>
            <a:ext cx="4026945" cy="3805518"/>
          </a:xfrm>
          <a:prstGeom prst="roundRect">
            <a:avLst>
              <a:gd name="adj" fmla="val 50000"/>
            </a:avLst>
          </a:prstGeom>
          <a:blipFill dpi="0" rotWithShape="1">
            <a:blip r:embed="rId2">
              <a:alphaModFix amt="7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2976617">
            <a:off x="9970092" y="-1104409"/>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F748212-6C5F-EF4A-B48D-9843D2F24CB1}"/>
              </a:ext>
            </a:extLst>
          </p:cNvPr>
          <p:cNvSpPr/>
          <p:nvPr/>
        </p:nvSpPr>
        <p:spPr>
          <a:xfrm rot="8313662">
            <a:off x="1424559" y="2462403"/>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2C8A79F-C2CB-2805-83B3-0CD8AB451BD9}"/>
              </a:ext>
            </a:extLst>
          </p:cNvPr>
          <p:cNvSpPr txBox="1"/>
          <p:nvPr/>
        </p:nvSpPr>
        <p:spPr>
          <a:xfrm rot="18271219">
            <a:off x="265083" y="382267"/>
            <a:ext cx="4828774" cy="523220"/>
          </a:xfrm>
          <a:prstGeom prst="rect">
            <a:avLst/>
          </a:prstGeom>
          <a:noFill/>
        </p:spPr>
        <p:txBody>
          <a:bodyPr wrap="square" rtlCol="0">
            <a:spAutoFit/>
          </a:bodyPr>
          <a:lstStyle/>
          <a:p>
            <a:pPr algn="just"/>
            <a:r>
              <a:rPr lang="fr-FR" sz="2800" b="1" dirty="0">
                <a:latin typeface="Algerian" panose="04020705040A02060702" pitchFamily="82" charset="0"/>
              </a:rPr>
              <a:t>Approche2:</a:t>
            </a:r>
          </a:p>
        </p:txBody>
      </p:sp>
      <p:sp>
        <p:nvSpPr>
          <p:cNvPr id="11" name="Signe Plus 10">
            <a:extLst>
              <a:ext uri="{FF2B5EF4-FFF2-40B4-BE49-F238E27FC236}">
                <a16:creationId xmlns:a16="http://schemas.microsoft.com/office/drawing/2014/main" id="{BEE73AD9-F154-52AF-A16F-B38EF0C0E915}"/>
              </a:ext>
            </a:extLst>
          </p:cNvPr>
          <p:cNvSpPr/>
          <p:nvPr/>
        </p:nvSpPr>
        <p:spPr>
          <a:xfrm>
            <a:off x="5498712" y="3630785"/>
            <a:ext cx="557588" cy="410285"/>
          </a:xfrm>
          <a:prstGeom prst="mathPlus">
            <a:avLst/>
          </a:prstGeom>
          <a:solidFill>
            <a:schemeClr val="accent2">
              <a:lumMod val="5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F804BF66-60B9-7610-F7D4-61ACA6D387ED}"/>
              </a:ext>
            </a:extLst>
          </p:cNvPr>
          <p:cNvPicPr>
            <a:picLocks noChangeAspect="1"/>
          </p:cNvPicPr>
          <p:nvPr/>
        </p:nvPicPr>
        <p:blipFill>
          <a:blip r:embed="rId3"/>
          <a:stretch>
            <a:fillRect/>
          </a:stretch>
        </p:blipFill>
        <p:spPr>
          <a:xfrm>
            <a:off x="6164932" y="1627510"/>
            <a:ext cx="4929131" cy="2443950"/>
          </a:xfrm>
          <a:prstGeom prst="rect">
            <a:avLst/>
          </a:prstGeom>
          <a:ln w="28575">
            <a:solidFill>
              <a:schemeClr val="tx1"/>
            </a:solidFill>
          </a:ln>
        </p:spPr>
      </p:pic>
      <p:pic>
        <p:nvPicPr>
          <p:cNvPr id="10" name="Image 9">
            <a:extLst>
              <a:ext uri="{FF2B5EF4-FFF2-40B4-BE49-F238E27FC236}">
                <a16:creationId xmlns:a16="http://schemas.microsoft.com/office/drawing/2014/main" id="{2BDB5ADD-21D3-9B96-E69A-0ADA95FBB6A8}"/>
              </a:ext>
            </a:extLst>
          </p:cNvPr>
          <p:cNvPicPr>
            <a:picLocks noChangeAspect="1"/>
          </p:cNvPicPr>
          <p:nvPr/>
        </p:nvPicPr>
        <p:blipFill>
          <a:blip r:embed="rId4"/>
          <a:stretch>
            <a:fillRect/>
          </a:stretch>
        </p:blipFill>
        <p:spPr>
          <a:xfrm>
            <a:off x="393282" y="3534876"/>
            <a:ext cx="5043611" cy="2835046"/>
          </a:xfrm>
          <a:prstGeom prst="rect">
            <a:avLst/>
          </a:prstGeom>
          <a:ln w="28575">
            <a:solidFill>
              <a:schemeClr val="tx1"/>
            </a:solidFill>
          </a:ln>
        </p:spPr>
      </p:pic>
      <p:sp>
        <p:nvSpPr>
          <p:cNvPr id="12" name="ZoneTexte 11">
            <a:extLst>
              <a:ext uri="{FF2B5EF4-FFF2-40B4-BE49-F238E27FC236}">
                <a16:creationId xmlns:a16="http://schemas.microsoft.com/office/drawing/2014/main" id="{1EE2EB65-8C30-2CC6-6029-618D3C1FD61C}"/>
              </a:ext>
            </a:extLst>
          </p:cNvPr>
          <p:cNvSpPr txBox="1"/>
          <p:nvPr/>
        </p:nvSpPr>
        <p:spPr>
          <a:xfrm>
            <a:off x="5498712" y="5169155"/>
            <a:ext cx="2961381" cy="830997"/>
          </a:xfrm>
          <a:prstGeom prst="rect">
            <a:avLst/>
          </a:prstGeom>
          <a:noFill/>
        </p:spPr>
        <p:txBody>
          <a:bodyPr wrap="square" rtlCol="0">
            <a:spAutoFit/>
          </a:bodyPr>
          <a:lstStyle/>
          <a:p>
            <a:pPr algn="ctr"/>
            <a:r>
              <a:rPr lang="fr-FR" sz="2400" b="1" dirty="0">
                <a:solidFill>
                  <a:schemeClr val="accent1">
                    <a:lumMod val="50000"/>
                  </a:schemeClr>
                </a:solidFill>
              </a:rPr>
              <a:t>semi-</a:t>
            </a:r>
            <a:r>
              <a:rPr lang="fr-FR" sz="2400" b="1" dirty="0" err="1">
                <a:solidFill>
                  <a:schemeClr val="accent1">
                    <a:lumMod val="50000"/>
                  </a:schemeClr>
                </a:solidFill>
              </a:rPr>
              <a:t>supervised</a:t>
            </a:r>
            <a:r>
              <a:rPr lang="fr-FR" sz="2400" b="1" dirty="0">
                <a:solidFill>
                  <a:schemeClr val="accent1">
                    <a:lumMod val="50000"/>
                  </a:schemeClr>
                </a:solidFill>
              </a:rPr>
              <a:t> </a:t>
            </a:r>
            <a:r>
              <a:rPr lang="fr-FR" sz="2400" b="1" dirty="0" err="1">
                <a:solidFill>
                  <a:schemeClr val="accent1">
                    <a:lumMod val="50000"/>
                  </a:schemeClr>
                </a:solidFill>
              </a:rPr>
              <a:t>summarization</a:t>
            </a:r>
            <a:r>
              <a:rPr lang="fr-FR" sz="2400" b="1" dirty="0">
                <a:solidFill>
                  <a:schemeClr val="accent1">
                    <a:lumMod val="50000"/>
                  </a:schemeClr>
                </a:solidFill>
              </a:rPr>
              <a:t>:</a:t>
            </a:r>
          </a:p>
        </p:txBody>
      </p:sp>
      <p:pic>
        <p:nvPicPr>
          <p:cNvPr id="2050" name="Picture 2" descr="T5 as a unified framework for down-stream NLP tasks. The diagram shows... |  Download Scientific Diagram">
            <a:extLst>
              <a:ext uri="{FF2B5EF4-FFF2-40B4-BE49-F238E27FC236}">
                <a16:creationId xmlns:a16="http://schemas.microsoft.com/office/drawing/2014/main" id="{C25EC495-2F51-8A50-2296-EA45D96BD6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064" y="1670072"/>
            <a:ext cx="2934002" cy="12737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Image 16">
            <a:extLst>
              <a:ext uri="{FF2B5EF4-FFF2-40B4-BE49-F238E27FC236}">
                <a16:creationId xmlns:a16="http://schemas.microsoft.com/office/drawing/2014/main" id="{42061A68-114B-07CC-CD37-59E6950AE65D}"/>
              </a:ext>
            </a:extLst>
          </p:cNvPr>
          <p:cNvPicPr>
            <a:picLocks noChangeAspect="1"/>
          </p:cNvPicPr>
          <p:nvPr/>
        </p:nvPicPr>
        <p:blipFill>
          <a:blip r:embed="rId6"/>
          <a:stretch>
            <a:fillRect/>
          </a:stretch>
        </p:blipFill>
        <p:spPr>
          <a:xfrm>
            <a:off x="3392980" y="113479"/>
            <a:ext cx="7411484" cy="1305107"/>
          </a:xfrm>
          <a:prstGeom prst="rect">
            <a:avLst/>
          </a:prstGeom>
          <a:ln w="28575">
            <a:solidFill>
              <a:schemeClr val="tx1"/>
            </a:solidFill>
          </a:ln>
        </p:spPr>
      </p:pic>
    </p:spTree>
    <p:extLst>
      <p:ext uri="{BB962C8B-B14F-4D97-AF65-F5344CB8AC3E}">
        <p14:creationId xmlns:p14="http://schemas.microsoft.com/office/powerpoint/2010/main" val="401576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9A535C9F-A4C1-32E8-7E4B-7DB14F315315}"/>
              </a:ext>
            </a:extLst>
          </p:cNvPr>
          <p:cNvSpPr/>
          <p:nvPr/>
        </p:nvSpPr>
        <p:spPr>
          <a:xfrm rot="2149304">
            <a:off x="8686469" y="3363216"/>
            <a:ext cx="3827436" cy="3805518"/>
          </a:xfrm>
          <a:prstGeom prst="roundRect">
            <a:avLst>
              <a:gd name="adj" fmla="val 5000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C2C5EB0-CDC7-2F4E-8BA1-2F5525A43F9D}"/>
              </a:ext>
            </a:extLst>
          </p:cNvPr>
          <p:cNvSpPr/>
          <p:nvPr/>
        </p:nvSpPr>
        <p:spPr>
          <a:xfrm rot="5400000">
            <a:off x="10103001" y="-2340873"/>
            <a:ext cx="1428147"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6BA8DCAD-91A1-95E8-0B52-A6865765DFA9}"/>
              </a:ext>
            </a:extLst>
          </p:cNvPr>
          <p:cNvSpPr/>
          <p:nvPr/>
        </p:nvSpPr>
        <p:spPr>
          <a:xfrm rot="2149304">
            <a:off x="67375" y="-1165773"/>
            <a:ext cx="488952" cy="380551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9AA72FE4-4F55-F7FB-7757-9AC77EF0144A}"/>
              </a:ext>
            </a:extLst>
          </p:cNvPr>
          <p:cNvSpPr/>
          <p:nvPr/>
        </p:nvSpPr>
        <p:spPr>
          <a:xfrm rot="2149304">
            <a:off x="1006044" y="-1182012"/>
            <a:ext cx="647181" cy="541768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D375D3D0-6CA6-92D6-61CB-86D90F92C711}"/>
              </a:ext>
            </a:extLst>
          </p:cNvPr>
          <p:cNvSpPr txBox="1"/>
          <p:nvPr/>
        </p:nvSpPr>
        <p:spPr>
          <a:xfrm rot="18405497">
            <a:off x="-976542" y="203925"/>
            <a:ext cx="4828774" cy="523220"/>
          </a:xfrm>
          <a:prstGeom prst="rect">
            <a:avLst/>
          </a:prstGeom>
          <a:noFill/>
        </p:spPr>
        <p:txBody>
          <a:bodyPr wrap="square" rtlCol="0">
            <a:spAutoFit/>
          </a:bodyPr>
          <a:lstStyle/>
          <a:p>
            <a:pPr algn="just"/>
            <a:r>
              <a:rPr lang="fr-FR" sz="2800" b="1" dirty="0" err="1">
                <a:solidFill>
                  <a:schemeClr val="accent2">
                    <a:lumMod val="50000"/>
                  </a:schemeClr>
                </a:solidFill>
                <a:latin typeface="Algerian" panose="04020705040A02060702" pitchFamily="82" charset="0"/>
              </a:rPr>
              <a:t>Enrechissment</a:t>
            </a:r>
            <a:r>
              <a:rPr lang="fr-FR" sz="2800" b="1" dirty="0">
                <a:solidFill>
                  <a:schemeClr val="accent2">
                    <a:lumMod val="50000"/>
                  </a:schemeClr>
                </a:solidFill>
                <a:latin typeface="Algerian" panose="04020705040A02060702" pitchFamily="82" charset="0"/>
              </a:rPr>
              <a:t>:</a:t>
            </a:r>
          </a:p>
        </p:txBody>
      </p:sp>
      <p:sp>
        <p:nvSpPr>
          <p:cNvPr id="2" name="Rectangle : coins arrondis 1">
            <a:extLst>
              <a:ext uri="{FF2B5EF4-FFF2-40B4-BE49-F238E27FC236}">
                <a16:creationId xmlns:a16="http://schemas.microsoft.com/office/drawing/2014/main" id="{60E3381C-4264-CDA3-6808-9F49D88B12F2}"/>
              </a:ext>
            </a:extLst>
          </p:cNvPr>
          <p:cNvSpPr/>
          <p:nvPr/>
        </p:nvSpPr>
        <p:spPr>
          <a:xfrm rot="2976617">
            <a:off x="-2376762" y="5899837"/>
            <a:ext cx="4026945" cy="2469888"/>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F748212-6C5F-EF4A-B48D-9843D2F24CB1}"/>
              </a:ext>
            </a:extLst>
          </p:cNvPr>
          <p:cNvSpPr/>
          <p:nvPr/>
        </p:nvSpPr>
        <p:spPr>
          <a:xfrm rot="8313662">
            <a:off x="1424559" y="2462403"/>
            <a:ext cx="667725" cy="6217816"/>
          </a:xfrm>
          <a:prstGeom prst="roundRect">
            <a:avLst>
              <a:gd name="adj" fmla="val 50000"/>
            </a:avLst>
          </a:prstGeom>
          <a:solidFill>
            <a:schemeClr val="bg1">
              <a:lumMod val="5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2C8A79F-C2CB-2805-83B3-0CD8AB451BD9}"/>
              </a:ext>
            </a:extLst>
          </p:cNvPr>
          <p:cNvSpPr txBox="1"/>
          <p:nvPr/>
        </p:nvSpPr>
        <p:spPr>
          <a:xfrm rot="18271219">
            <a:off x="265083" y="382267"/>
            <a:ext cx="4828774" cy="523220"/>
          </a:xfrm>
          <a:prstGeom prst="rect">
            <a:avLst/>
          </a:prstGeom>
          <a:noFill/>
        </p:spPr>
        <p:txBody>
          <a:bodyPr wrap="square" rtlCol="0">
            <a:spAutoFit/>
          </a:bodyPr>
          <a:lstStyle/>
          <a:p>
            <a:pPr algn="just"/>
            <a:r>
              <a:rPr lang="fr-FR" sz="2800" b="1" dirty="0">
                <a:latin typeface="Algerian" panose="04020705040A02060702" pitchFamily="82" charset="0"/>
              </a:rPr>
              <a:t>Approche3:</a:t>
            </a:r>
          </a:p>
        </p:txBody>
      </p:sp>
      <p:pic>
        <p:nvPicPr>
          <p:cNvPr id="5" name="Image 4">
            <a:extLst>
              <a:ext uri="{FF2B5EF4-FFF2-40B4-BE49-F238E27FC236}">
                <a16:creationId xmlns:a16="http://schemas.microsoft.com/office/drawing/2014/main" id="{105F6BAB-7B1C-FACA-3F44-F8FD7F90ADEA}"/>
              </a:ext>
            </a:extLst>
          </p:cNvPr>
          <p:cNvPicPr>
            <a:picLocks noChangeAspect="1"/>
          </p:cNvPicPr>
          <p:nvPr/>
        </p:nvPicPr>
        <p:blipFill>
          <a:blip r:embed="rId2"/>
          <a:stretch>
            <a:fillRect/>
          </a:stretch>
        </p:blipFill>
        <p:spPr>
          <a:xfrm>
            <a:off x="5327829" y="129163"/>
            <a:ext cx="6786179" cy="1525279"/>
          </a:xfrm>
          <a:prstGeom prst="rect">
            <a:avLst/>
          </a:prstGeom>
          <a:ln w="28575">
            <a:solidFill>
              <a:schemeClr val="tx1"/>
            </a:solidFill>
          </a:ln>
        </p:spPr>
      </p:pic>
      <p:pic>
        <p:nvPicPr>
          <p:cNvPr id="8" name="Image 7">
            <a:extLst>
              <a:ext uri="{FF2B5EF4-FFF2-40B4-BE49-F238E27FC236}">
                <a16:creationId xmlns:a16="http://schemas.microsoft.com/office/drawing/2014/main" id="{29913922-4F88-7D69-523A-3265D2084D86}"/>
              </a:ext>
            </a:extLst>
          </p:cNvPr>
          <p:cNvPicPr>
            <a:picLocks noChangeAspect="1"/>
          </p:cNvPicPr>
          <p:nvPr/>
        </p:nvPicPr>
        <p:blipFill>
          <a:blip r:embed="rId3"/>
          <a:stretch>
            <a:fillRect/>
          </a:stretch>
        </p:blipFill>
        <p:spPr>
          <a:xfrm>
            <a:off x="2235855" y="1797535"/>
            <a:ext cx="5119367" cy="1428034"/>
          </a:xfrm>
          <a:prstGeom prst="rect">
            <a:avLst/>
          </a:prstGeom>
          <a:ln w="28575">
            <a:solidFill>
              <a:schemeClr val="tx1"/>
            </a:solidFill>
          </a:ln>
        </p:spPr>
      </p:pic>
      <p:pic>
        <p:nvPicPr>
          <p:cNvPr id="16" name="Image 15">
            <a:extLst>
              <a:ext uri="{FF2B5EF4-FFF2-40B4-BE49-F238E27FC236}">
                <a16:creationId xmlns:a16="http://schemas.microsoft.com/office/drawing/2014/main" id="{3F900FC4-7538-B46E-8820-B2FB3356BFB0}"/>
              </a:ext>
            </a:extLst>
          </p:cNvPr>
          <p:cNvPicPr>
            <a:picLocks noChangeAspect="1"/>
          </p:cNvPicPr>
          <p:nvPr/>
        </p:nvPicPr>
        <p:blipFill>
          <a:blip r:embed="rId4"/>
          <a:stretch>
            <a:fillRect/>
          </a:stretch>
        </p:blipFill>
        <p:spPr>
          <a:xfrm>
            <a:off x="8720919" y="3428999"/>
            <a:ext cx="3739487" cy="37087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 17">
            <a:extLst>
              <a:ext uri="{FF2B5EF4-FFF2-40B4-BE49-F238E27FC236}">
                <a16:creationId xmlns:a16="http://schemas.microsoft.com/office/drawing/2014/main" id="{3799FEB2-E52D-1C04-68DE-7C498C8930CC}"/>
              </a:ext>
            </a:extLst>
          </p:cNvPr>
          <p:cNvPicPr>
            <a:picLocks noChangeAspect="1"/>
          </p:cNvPicPr>
          <p:nvPr/>
        </p:nvPicPr>
        <p:blipFill>
          <a:blip r:embed="rId5"/>
          <a:stretch>
            <a:fillRect/>
          </a:stretch>
        </p:blipFill>
        <p:spPr>
          <a:xfrm>
            <a:off x="311067" y="3353539"/>
            <a:ext cx="5612061" cy="3375298"/>
          </a:xfrm>
          <a:prstGeom prst="rect">
            <a:avLst/>
          </a:prstGeom>
          <a:ln w="28575">
            <a:solidFill>
              <a:schemeClr val="tx1"/>
            </a:solidFill>
          </a:ln>
        </p:spPr>
      </p:pic>
    </p:spTree>
    <p:extLst>
      <p:ext uri="{BB962C8B-B14F-4D97-AF65-F5344CB8AC3E}">
        <p14:creationId xmlns:p14="http://schemas.microsoft.com/office/powerpoint/2010/main" val="4030245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1129</TotalTime>
  <Words>447</Words>
  <Application>Microsoft Office PowerPoint</Application>
  <PresentationFormat>Grand écran</PresentationFormat>
  <Paragraphs>72</Paragraphs>
  <Slides>29</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29</vt:i4>
      </vt:variant>
    </vt:vector>
  </HeadingPairs>
  <TitlesOfParts>
    <vt:vector size="38" baseType="lpstr">
      <vt:lpstr>Agency FB</vt:lpstr>
      <vt:lpstr>Algerian</vt:lpstr>
      <vt:lpstr>Amasis MT Pro Medium</vt:lpstr>
      <vt:lpstr>Arial</vt:lpstr>
      <vt:lpstr>Calibri</vt:lpstr>
      <vt:lpstr>Calibri Light</vt:lpstr>
      <vt:lpstr>Söhne</vt:lpstr>
      <vt:lpstr>Verdana</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Soufiane EL GHAZI</dc:creator>
  <cp:lastModifiedBy>Soufiane EL GHAZI</cp:lastModifiedBy>
  <cp:revision>18</cp:revision>
  <dcterms:created xsi:type="dcterms:W3CDTF">2023-12-12T20:38:01Z</dcterms:created>
  <dcterms:modified xsi:type="dcterms:W3CDTF">2024-01-08T19:45:26Z</dcterms:modified>
</cp:coreProperties>
</file>